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05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4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8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8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5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9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4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5586-9D7D-44D0-AEDE-623C00084329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3461B-CD25-4C13-BA20-B28EE558A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9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00310"/>
            <a:ext cx="1967345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100" dirty="0" smtClean="0"/>
              <a:t>Critical incident* occurs</a:t>
            </a:r>
            <a:endParaRPr lang="en-GB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2027382" y="39921"/>
            <a:ext cx="3602182" cy="203132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Register of staff present </a:t>
            </a:r>
            <a:r>
              <a:rPr lang="en-GB" sz="1400" dirty="0" smtClean="0"/>
              <a:t>taken (</a:t>
            </a:r>
            <a:r>
              <a:rPr lang="en-GB" sz="1400" b="1" dirty="0" smtClean="0"/>
              <a:t>including Supervisor </a:t>
            </a:r>
            <a:r>
              <a:rPr lang="en-GB" sz="1400" dirty="0" smtClean="0"/>
              <a:t>of any trainees)</a:t>
            </a:r>
          </a:p>
          <a:p>
            <a:endParaRPr lang="en-GB" sz="1400" dirty="0"/>
          </a:p>
          <a:p>
            <a:r>
              <a:rPr lang="en-GB" sz="1400" dirty="0"/>
              <a:t>P</a:t>
            </a:r>
            <a:r>
              <a:rPr lang="en-GB" sz="1400" dirty="0" smtClean="0"/>
              <a:t>roximal debrief to take place with most senior </a:t>
            </a:r>
            <a:r>
              <a:rPr lang="en-GB" sz="1400" dirty="0" err="1" smtClean="0"/>
              <a:t>clinican</a:t>
            </a:r>
            <a:r>
              <a:rPr lang="en-GB" sz="1400" dirty="0" smtClean="0"/>
              <a:t> present </a:t>
            </a:r>
          </a:p>
          <a:p>
            <a:endParaRPr lang="en-GB" sz="1400" dirty="0"/>
          </a:p>
          <a:p>
            <a:r>
              <a:rPr lang="en-GB" sz="1400" b="1" dirty="0" err="1" smtClean="0"/>
              <a:t>TRiM</a:t>
            </a:r>
            <a:r>
              <a:rPr lang="en-GB" sz="1400" b="1" dirty="0" smtClean="0"/>
              <a:t> online referral </a:t>
            </a:r>
            <a:r>
              <a:rPr lang="en-GB" sz="1400" dirty="0" smtClean="0"/>
              <a:t>made with register taken</a:t>
            </a:r>
          </a:p>
          <a:p>
            <a:endParaRPr lang="en-GB" sz="1400" dirty="0" smtClean="0"/>
          </a:p>
          <a:p>
            <a:r>
              <a:rPr lang="en-GB" sz="1400" dirty="0" smtClean="0"/>
              <a:t>Staff list also </a:t>
            </a:r>
            <a:r>
              <a:rPr lang="en-GB" sz="1400" b="1" dirty="0" smtClean="0"/>
              <a:t>forwarded to clinical lead</a:t>
            </a:r>
            <a:endParaRPr lang="en-GB" sz="1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8545" y="212437"/>
            <a:ext cx="3602182" cy="116955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Clinical </a:t>
            </a:r>
            <a:r>
              <a:rPr lang="en-GB" sz="1400" dirty="0" smtClean="0"/>
              <a:t>lead </a:t>
            </a:r>
            <a:r>
              <a:rPr lang="en-GB" sz="1400" dirty="0"/>
              <a:t>arranges for trainees </a:t>
            </a:r>
            <a:r>
              <a:rPr lang="en-GB" sz="1400" dirty="0" smtClean="0"/>
              <a:t>to </a:t>
            </a:r>
            <a:r>
              <a:rPr lang="en-GB" sz="1400" dirty="0"/>
              <a:t>have a </a:t>
            </a:r>
            <a:r>
              <a:rPr lang="en-GB" sz="1400" b="1" dirty="0"/>
              <a:t>same-day pastoral </a:t>
            </a:r>
            <a:r>
              <a:rPr lang="en-GB" sz="1400" b="1" dirty="0" smtClean="0"/>
              <a:t>conversation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If </a:t>
            </a:r>
            <a:r>
              <a:rPr lang="en-GB" sz="1400" dirty="0" smtClean="0"/>
              <a:t>work </a:t>
            </a:r>
            <a:r>
              <a:rPr lang="en-GB" sz="1400" dirty="0"/>
              <a:t>must continue</a:t>
            </a:r>
            <a:r>
              <a:rPr lang="en-GB" sz="1400" dirty="0" smtClean="0"/>
              <a:t>, should </a:t>
            </a:r>
            <a:r>
              <a:rPr lang="en-GB" sz="1400" dirty="0"/>
              <a:t>include an </a:t>
            </a:r>
            <a:r>
              <a:rPr lang="en-GB" sz="1400" b="1" dirty="0"/>
              <a:t>offer of cover </a:t>
            </a:r>
            <a:r>
              <a:rPr lang="en-GB" sz="1400" dirty="0"/>
              <a:t>to allow </a:t>
            </a:r>
            <a:r>
              <a:rPr lang="en-GB" sz="1400" dirty="0" smtClean="0"/>
              <a:t>a </a:t>
            </a:r>
            <a:r>
              <a:rPr lang="en-GB" sz="1400" dirty="0"/>
              <a:t>break.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0763" y="4193586"/>
            <a:ext cx="3602182" cy="1138773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Patient Safety Incident Review Group (PSIRG):</a:t>
            </a:r>
          </a:p>
          <a:p>
            <a:endParaRPr lang="en-GB" sz="1400" b="1" dirty="0"/>
          </a:p>
          <a:p>
            <a:r>
              <a:rPr lang="en-GB" sz="1400" dirty="0" smtClean="0"/>
              <a:t>Identifies incident involved trainee and </a:t>
            </a:r>
            <a:r>
              <a:rPr lang="en-GB" sz="1400" b="1" dirty="0" smtClean="0"/>
              <a:t>contacts their supervisor </a:t>
            </a:r>
            <a:r>
              <a:rPr lang="en-GB" sz="1400" dirty="0" smtClean="0"/>
              <a:t>using </a:t>
            </a:r>
            <a:r>
              <a:rPr lang="en-GB" sz="1400" dirty="0" err="1" smtClean="0">
                <a:solidFill>
                  <a:srgbClr val="FF0000"/>
                </a:solidFill>
              </a:rPr>
              <a:t>proforma</a:t>
            </a:r>
            <a:endParaRPr lang="en-GB" sz="1400" dirty="0" smtClean="0">
              <a:solidFill>
                <a:srgbClr val="FF0000"/>
              </a:solidFill>
            </a:endParaRPr>
          </a:p>
          <a:p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547423" y="4132030"/>
            <a:ext cx="2818825" cy="1384995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Supervisor</a:t>
            </a:r>
            <a:r>
              <a:rPr lang="en-GB" sz="1400" dirty="0" smtClean="0"/>
              <a:t> meets trainee and shares bundle of resources </a:t>
            </a:r>
          </a:p>
          <a:p>
            <a:endParaRPr lang="en-GB" sz="1400" dirty="0"/>
          </a:p>
          <a:p>
            <a:r>
              <a:rPr lang="en-GB" sz="1400" dirty="0" smtClean="0"/>
              <a:t>Supervisor</a:t>
            </a:r>
            <a:r>
              <a:rPr lang="en-GB" sz="1400" b="1" dirty="0" smtClean="0"/>
              <a:t> updates </a:t>
            </a:r>
            <a:r>
              <a:rPr lang="en-GB" sz="1400" b="1" dirty="0"/>
              <a:t>DME </a:t>
            </a:r>
            <a:r>
              <a:rPr lang="en-GB" sz="1400" dirty="0" smtClean="0"/>
              <a:t>using </a:t>
            </a:r>
            <a:r>
              <a:rPr lang="en-GB" sz="1400" dirty="0" err="1">
                <a:solidFill>
                  <a:srgbClr val="FF0000"/>
                </a:solidFill>
              </a:rPr>
              <a:t>proforma</a:t>
            </a:r>
            <a:endParaRPr lang="en-GB" sz="1400" dirty="0">
              <a:solidFill>
                <a:srgbClr val="FF0000"/>
              </a:solidFill>
            </a:endParaRPr>
          </a:p>
          <a:p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667006" y="4521216"/>
            <a:ext cx="2524994" cy="738664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Supervisor completes </a:t>
            </a:r>
            <a:r>
              <a:rPr lang="en-GB" sz="1400" b="1" dirty="0"/>
              <a:t>written </a:t>
            </a:r>
            <a:r>
              <a:rPr lang="en-GB" sz="1400" b="1" dirty="0" smtClean="0"/>
              <a:t>reflection </a:t>
            </a:r>
            <a:r>
              <a:rPr lang="en-GB" sz="1400" dirty="0" smtClean="0"/>
              <a:t>with </a:t>
            </a:r>
            <a:r>
              <a:rPr lang="en-GB" sz="1400" dirty="0"/>
              <a:t>the </a:t>
            </a:r>
            <a:r>
              <a:rPr lang="en-GB" sz="1400" dirty="0" smtClean="0"/>
              <a:t>trainee</a:t>
            </a:r>
            <a:r>
              <a:rPr lang="en-GB" sz="1400" dirty="0"/>
              <a:t> </a:t>
            </a:r>
            <a:r>
              <a:rPr lang="en-GB" sz="1400" dirty="0" smtClean="0"/>
              <a:t>– uploaded to portfolio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85765" y="240147"/>
            <a:ext cx="1117601" cy="73866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 err="1" smtClean="0"/>
              <a:t>TRiM</a:t>
            </a:r>
            <a:r>
              <a:rPr lang="en-GB" sz="1400" b="1" dirty="0" smtClean="0"/>
              <a:t> </a:t>
            </a:r>
            <a:r>
              <a:rPr lang="en-GB" sz="1400" dirty="0" smtClean="0"/>
              <a:t>process initiated</a:t>
            </a:r>
            <a:endParaRPr lang="en-GB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67345" y="2133600"/>
            <a:ext cx="683491" cy="76671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67345" y="3611418"/>
            <a:ext cx="563418" cy="49876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61891" y="1043434"/>
            <a:ext cx="778161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139220" y="738910"/>
            <a:ext cx="598052" cy="1357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8548" y="4780936"/>
            <a:ext cx="309418" cy="128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307945" y="4798229"/>
            <a:ext cx="310572" cy="1000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3514" y="2189202"/>
            <a:ext cx="201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response: within 24 h</a:t>
            </a:r>
            <a:endParaRPr lang="en-GB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791" y="3874885"/>
            <a:ext cx="201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Slower  response: 72 h to 2 weeks</a:t>
            </a:r>
            <a:endParaRPr lang="en-GB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956835" y="1463040"/>
            <a:ext cx="1" cy="257048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9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757BA50A087041888158C5755132A0" ma:contentTypeVersion="13" ma:contentTypeDescription="Create a new document." ma:contentTypeScope="" ma:versionID="f6396a1141d10c2499c7f9d4f8e3c406">
  <xsd:schema xmlns:xsd="http://www.w3.org/2001/XMLSchema" xmlns:xs="http://www.w3.org/2001/XMLSchema" xmlns:p="http://schemas.microsoft.com/office/2006/metadata/properties" xmlns:ns3="c053f292-5353-45e8-92ef-314f03d75c67" xmlns:ns4="fca2ec1b-86e6-41c1-a4a4-ac739f5a2c32" targetNamespace="http://schemas.microsoft.com/office/2006/metadata/properties" ma:root="true" ma:fieldsID="a9839531c2a2dea9e74c129eaa4a146d" ns3:_="" ns4:_="">
    <xsd:import namespace="c053f292-5353-45e8-92ef-314f03d75c67"/>
    <xsd:import namespace="fca2ec1b-86e6-41c1-a4a4-ac739f5a2c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3f292-5353-45e8-92ef-314f03d75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2ec1b-86e6-41c1-a4a4-ac739f5a2c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EEB66E-F365-485F-878C-3DC215FAA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53f292-5353-45e8-92ef-314f03d75c67"/>
    <ds:schemaRef ds:uri="fca2ec1b-86e6-41c1-a4a4-ac739f5a2c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DAD00-069D-44A0-8D7A-150B8C67B1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033994-4D10-43F0-9C0F-040ADB76E8E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053f292-5353-45e8-92ef-314f03d75c67"/>
    <ds:schemaRef ds:uri="fca2ec1b-86e6-41c1-a4a4-ac739f5a2c32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RBHCCMRED001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Robinson</dc:creator>
  <cp:lastModifiedBy>Amelia Robinson</cp:lastModifiedBy>
  <cp:revision>1</cp:revision>
  <dcterms:created xsi:type="dcterms:W3CDTF">2022-07-04T09:47:39Z</dcterms:created>
  <dcterms:modified xsi:type="dcterms:W3CDTF">2022-07-04T09:48:08Z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0x0101005B757BA50A087041888158C5755132A0</vt:lpwstr>
  </property>
</Properties>
</file>