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87" r:id="rId3"/>
    <p:sldId id="286" r:id="rId4"/>
    <p:sldId id="262" r:id="rId5"/>
    <p:sldId id="263" r:id="rId6"/>
    <p:sldId id="264" r:id="rId7"/>
    <p:sldId id="265" r:id="rId8"/>
    <p:sldId id="266" r:id="rId9"/>
    <p:sldId id="267" r:id="rId10"/>
    <p:sldId id="268" r:id="rId11"/>
    <p:sldId id="269" r:id="rId12"/>
    <p:sldId id="270" r:id="rId13"/>
    <p:sldId id="271" r:id="rId14"/>
    <p:sldId id="272" r:id="rId15"/>
    <p:sldId id="274" r:id="rId16"/>
    <p:sldId id="275" r:id="rId17"/>
    <p:sldId id="273" r:id="rId18"/>
    <p:sldId id="276" r:id="rId19"/>
    <p:sldId id="277" r:id="rId20"/>
    <p:sldId id="278" r:id="rId21"/>
    <p:sldId id="279" r:id="rId22"/>
    <p:sldId id="280" r:id="rId23"/>
    <p:sldId id="281" r:id="rId24"/>
    <p:sldId id="282" r:id="rId25"/>
    <p:sldId id="261" r:id="rId26"/>
    <p:sldId id="258" r:id="rId27"/>
    <p:sldId id="259" r:id="rId28"/>
    <p:sldId id="260" r:id="rId29"/>
    <p:sldId id="283" r:id="rId30"/>
    <p:sldId id="284" r:id="rId31"/>
    <p:sldId id="285"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4" d="100"/>
          <a:sy n="114" d="100"/>
        </p:scale>
        <p:origin x="152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2D04B-E28A-4E28-BD1E-42B22904C4B6}" type="datetimeFigureOut">
              <a:rPr lang="en-GB" smtClean="0"/>
              <a:t>06/09/2022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9E750-E5D5-40B1-92F7-09E018F5B6E4}" type="slidenum">
              <a:rPr lang="en-GB" smtClean="0"/>
              <a:t>‹#›</a:t>
            </a:fld>
            <a:endParaRPr lang="en-GB"/>
          </a:p>
        </p:txBody>
      </p:sp>
    </p:spTree>
    <p:extLst>
      <p:ext uri="{BB962C8B-B14F-4D97-AF65-F5344CB8AC3E}">
        <p14:creationId xmlns:p14="http://schemas.microsoft.com/office/powerpoint/2010/main" val="196618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93CBB5-B6F2-42A2-B6A5-82E35D480874}" type="slidenum">
              <a:rPr lang="en-GB" smtClean="0"/>
              <a:t>1</a:t>
            </a:fld>
            <a:endParaRPr lang="en-GB"/>
          </a:p>
        </p:txBody>
      </p:sp>
    </p:spTree>
    <p:extLst>
      <p:ext uri="{BB962C8B-B14F-4D97-AF65-F5344CB8AC3E}">
        <p14:creationId xmlns:p14="http://schemas.microsoft.com/office/powerpoint/2010/main" val="51806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93CBB5-B6F2-42A2-B6A5-82E35D480874}" type="slidenum">
              <a:rPr lang="en-GB" smtClean="0"/>
              <a:t>5</a:t>
            </a:fld>
            <a:endParaRPr lang="en-GB"/>
          </a:p>
        </p:txBody>
      </p:sp>
    </p:spTree>
    <p:extLst>
      <p:ext uri="{BB962C8B-B14F-4D97-AF65-F5344CB8AC3E}">
        <p14:creationId xmlns:p14="http://schemas.microsoft.com/office/powerpoint/2010/main" val="51806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93CBB5-B6F2-42A2-B6A5-82E35D480874}" type="slidenum">
              <a:rPr lang="en-GB" smtClean="0"/>
              <a:t>9</a:t>
            </a:fld>
            <a:endParaRPr lang="en-GB"/>
          </a:p>
        </p:txBody>
      </p:sp>
    </p:spTree>
    <p:extLst>
      <p:ext uri="{BB962C8B-B14F-4D97-AF65-F5344CB8AC3E}">
        <p14:creationId xmlns:p14="http://schemas.microsoft.com/office/powerpoint/2010/main" val="232478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93CBB5-B6F2-42A2-B6A5-82E35D480874}" type="slidenum">
              <a:rPr lang="en-GB" smtClean="0"/>
              <a:t>12</a:t>
            </a:fld>
            <a:endParaRPr lang="en-GB"/>
          </a:p>
        </p:txBody>
      </p:sp>
    </p:spTree>
    <p:extLst>
      <p:ext uri="{BB962C8B-B14F-4D97-AF65-F5344CB8AC3E}">
        <p14:creationId xmlns:p14="http://schemas.microsoft.com/office/powerpoint/2010/main" val="51806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93CBB5-B6F2-42A2-B6A5-82E35D480874}" type="slidenum">
              <a:rPr lang="en-GB" smtClean="0"/>
              <a:t>18</a:t>
            </a:fld>
            <a:endParaRPr lang="en-GB"/>
          </a:p>
        </p:txBody>
      </p:sp>
    </p:spTree>
    <p:extLst>
      <p:ext uri="{BB962C8B-B14F-4D97-AF65-F5344CB8AC3E}">
        <p14:creationId xmlns:p14="http://schemas.microsoft.com/office/powerpoint/2010/main" val="3930428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93CBB5-B6F2-42A2-B6A5-82E35D480874}" type="slidenum">
              <a:rPr lang="en-GB" smtClean="0"/>
              <a:t>22</a:t>
            </a:fld>
            <a:endParaRPr lang="en-GB"/>
          </a:p>
        </p:txBody>
      </p:sp>
    </p:spTree>
    <p:extLst>
      <p:ext uri="{BB962C8B-B14F-4D97-AF65-F5344CB8AC3E}">
        <p14:creationId xmlns:p14="http://schemas.microsoft.com/office/powerpoint/2010/main" val="3622560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93CBB5-B6F2-42A2-B6A5-82E35D480874}" type="slidenum">
              <a:rPr lang="en-GB" smtClean="0"/>
              <a:t>25</a:t>
            </a:fld>
            <a:endParaRPr lang="en-GB"/>
          </a:p>
        </p:txBody>
      </p:sp>
    </p:spTree>
    <p:extLst>
      <p:ext uri="{BB962C8B-B14F-4D97-AF65-F5344CB8AC3E}">
        <p14:creationId xmlns:p14="http://schemas.microsoft.com/office/powerpoint/2010/main" val="3767058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93CBB5-B6F2-42A2-B6A5-82E35D480874}" type="slidenum">
              <a:rPr lang="en-GB" smtClean="0"/>
              <a:t>29</a:t>
            </a:fld>
            <a:endParaRPr lang="en-GB"/>
          </a:p>
        </p:txBody>
      </p:sp>
    </p:spTree>
    <p:extLst>
      <p:ext uri="{BB962C8B-B14F-4D97-AF65-F5344CB8AC3E}">
        <p14:creationId xmlns:p14="http://schemas.microsoft.com/office/powerpoint/2010/main" val="1596615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93CBB5-B6F2-42A2-B6A5-82E35D480874}" type="slidenum">
              <a:rPr lang="en-GB" smtClean="0"/>
              <a:t>32</a:t>
            </a:fld>
            <a:endParaRPr lang="en-GB"/>
          </a:p>
        </p:txBody>
      </p:sp>
    </p:spTree>
    <p:extLst>
      <p:ext uri="{BB962C8B-B14F-4D97-AF65-F5344CB8AC3E}">
        <p14:creationId xmlns:p14="http://schemas.microsoft.com/office/powerpoint/2010/main" val="182742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E4099FF-E33D-45C7-B76C-14B0B242D603}"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65D26-AD9A-4C79-A504-40B1A4828C30}" type="slidenum">
              <a:rPr lang="en-GB" smtClean="0"/>
              <a:t>‹#›</a:t>
            </a:fld>
            <a:endParaRPr lang="en-GB"/>
          </a:p>
        </p:txBody>
      </p:sp>
    </p:spTree>
    <p:extLst>
      <p:ext uri="{BB962C8B-B14F-4D97-AF65-F5344CB8AC3E}">
        <p14:creationId xmlns:p14="http://schemas.microsoft.com/office/powerpoint/2010/main" val="757363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4099FF-E33D-45C7-B76C-14B0B242D603}"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65D26-AD9A-4C79-A504-40B1A4828C30}" type="slidenum">
              <a:rPr lang="en-GB" smtClean="0"/>
              <a:t>‹#›</a:t>
            </a:fld>
            <a:endParaRPr lang="en-GB"/>
          </a:p>
        </p:txBody>
      </p:sp>
    </p:spTree>
    <p:extLst>
      <p:ext uri="{BB962C8B-B14F-4D97-AF65-F5344CB8AC3E}">
        <p14:creationId xmlns:p14="http://schemas.microsoft.com/office/powerpoint/2010/main" val="2748681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4099FF-E33D-45C7-B76C-14B0B242D603}"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65D26-AD9A-4C79-A504-40B1A4828C30}" type="slidenum">
              <a:rPr lang="en-GB" smtClean="0"/>
              <a:t>‹#›</a:t>
            </a:fld>
            <a:endParaRPr lang="en-GB"/>
          </a:p>
        </p:txBody>
      </p:sp>
    </p:spTree>
    <p:extLst>
      <p:ext uri="{BB962C8B-B14F-4D97-AF65-F5344CB8AC3E}">
        <p14:creationId xmlns:p14="http://schemas.microsoft.com/office/powerpoint/2010/main" val="305562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4099FF-E33D-45C7-B76C-14B0B242D603}"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65D26-AD9A-4C79-A504-40B1A4828C30}" type="slidenum">
              <a:rPr lang="en-GB" smtClean="0"/>
              <a:t>‹#›</a:t>
            </a:fld>
            <a:endParaRPr lang="en-GB"/>
          </a:p>
        </p:txBody>
      </p:sp>
    </p:spTree>
    <p:extLst>
      <p:ext uri="{BB962C8B-B14F-4D97-AF65-F5344CB8AC3E}">
        <p14:creationId xmlns:p14="http://schemas.microsoft.com/office/powerpoint/2010/main" val="20501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4099FF-E33D-45C7-B76C-14B0B242D603}" type="datetimeFigureOut">
              <a:rPr lang="en-GB" smtClean="0"/>
              <a:t>06/09/2022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965D26-AD9A-4C79-A504-40B1A4828C30}" type="slidenum">
              <a:rPr lang="en-GB" smtClean="0"/>
              <a:t>‹#›</a:t>
            </a:fld>
            <a:endParaRPr lang="en-GB"/>
          </a:p>
        </p:txBody>
      </p:sp>
    </p:spTree>
    <p:extLst>
      <p:ext uri="{BB962C8B-B14F-4D97-AF65-F5344CB8AC3E}">
        <p14:creationId xmlns:p14="http://schemas.microsoft.com/office/powerpoint/2010/main" val="419076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E4099FF-E33D-45C7-B76C-14B0B242D603}" type="datetimeFigureOut">
              <a:rPr lang="en-GB" smtClean="0"/>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965D26-AD9A-4C79-A504-40B1A4828C30}" type="slidenum">
              <a:rPr lang="en-GB" smtClean="0"/>
              <a:t>‹#›</a:t>
            </a:fld>
            <a:endParaRPr lang="en-GB"/>
          </a:p>
        </p:txBody>
      </p:sp>
    </p:spTree>
    <p:extLst>
      <p:ext uri="{BB962C8B-B14F-4D97-AF65-F5344CB8AC3E}">
        <p14:creationId xmlns:p14="http://schemas.microsoft.com/office/powerpoint/2010/main" val="24110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E4099FF-E33D-45C7-B76C-14B0B242D603}" type="datetimeFigureOut">
              <a:rPr lang="en-GB" smtClean="0"/>
              <a:t>06/09/2022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965D26-AD9A-4C79-A504-40B1A4828C30}" type="slidenum">
              <a:rPr lang="en-GB" smtClean="0"/>
              <a:t>‹#›</a:t>
            </a:fld>
            <a:endParaRPr lang="en-GB"/>
          </a:p>
        </p:txBody>
      </p:sp>
    </p:spTree>
    <p:extLst>
      <p:ext uri="{BB962C8B-B14F-4D97-AF65-F5344CB8AC3E}">
        <p14:creationId xmlns:p14="http://schemas.microsoft.com/office/powerpoint/2010/main" val="136961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E4099FF-E33D-45C7-B76C-14B0B242D603}" type="datetimeFigureOut">
              <a:rPr lang="en-GB" smtClean="0"/>
              <a:t>06/09/2022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965D26-AD9A-4C79-A504-40B1A4828C30}" type="slidenum">
              <a:rPr lang="en-GB" smtClean="0"/>
              <a:t>‹#›</a:t>
            </a:fld>
            <a:endParaRPr lang="en-GB"/>
          </a:p>
        </p:txBody>
      </p:sp>
    </p:spTree>
    <p:extLst>
      <p:ext uri="{BB962C8B-B14F-4D97-AF65-F5344CB8AC3E}">
        <p14:creationId xmlns:p14="http://schemas.microsoft.com/office/powerpoint/2010/main" val="133399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099FF-E33D-45C7-B76C-14B0B242D603}" type="datetimeFigureOut">
              <a:rPr lang="en-GB" smtClean="0"/>
              <a:t>06/09/2022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965D26-AD9A-4C79-A504-40B1A4828C30}" type="slidenum">
              <a:rPr lang="en-GB" smtClean="0"/>
              <a:t>‹#›</a:t>
            </a:fld>
            <a:endParaRPr lang="en-GB"/>
          </a:p>
        </p:txBody>
      </p:sp>
    </p:spTree>
    <p:extLst>
      <p:ext uri="{BB962C8B-B14F-4D97-AF65-F5344CB8AC3E}">
        <p14:creationId xmlns:p14="http://schemas.microsoft.com/office/powerpoint/2010/main" val="1818211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4099FF-E33D-45C7-B76C-14B0B242D603}" type="datetimeFigureOut">
              <a:rPr lang="en-GB" smtClean="0"/>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965D26-AD9A-4C79-A504-40B1A4828C30}" type="slidenum">
              <a:rPr lang="en-GB" smtClean="0"/>
              <a:t>‹#›</a:t>
            </a:fld>
            <a:endParaRPr lang="en-GB"/>
          </a:p>
        </p:txBody>
      </p:sp>
    </p:spTree>
    <p:extLst>
      <p:ext uri="{BB962C8B-B14F-4D97-AF65-F5344CB8AC3E}">
        <p14:creationId xmlns:p14="http://schemas.microsoft.com/office/powerpoint/2010/main" val="417022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4099FF-E33D-45C7-B76C-14B0B242D603}" type="datetimeFigureOut">
              <a:rPr lang="en-GB" smtClean="0"/>
              <a:t>06/09/2022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965D26-AD9A-4C79-A504-40B1A4828C30}" type="slidenum">
              <a:rPr lang="en-GB" smtClean="0"/>
              <a:t>‹#›</a:t>
            </a:fld>
            <a:endParaRPr lang="en-GB"/>
          </a:p>
        </p:txBody>
      </p:sp>
    </p:spTree>
    <p:extLst>
      <p:ext uri="{BB962C8B-B14F-4D97-AF65-F5344CB8AC3E}">
        <p14:creationId xmlns:p14="http://schemas.microsoft.com/office/powerpoint/2010/main" val="114148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099FF-E33D-45C7-B76C-14B0B242D603}" type="datetimeFigureOut">
              <a:rPr lang="en-GB" smtClean="0"/>
              <a:t>06/09/2022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65D26-AD9A-4C79-A504-40B1A4828C30}" type="slidenum">
              <a:rPr lang="en-GB" smtClean="0"/>
              <a:t>‹#›</a:t>
            </a:fld>
            <a:endParaRPr lang="en-GB"/>
          </a:p>
        </p:txBody>
      </p:sp>
    </p:spTree>
    <p:extLst>
      <p:ext uri="{BB962C8B-B14F-4D97-AF65-F5344CB8AC3E}">
        <p14:creationId xmlns:p14="http://schemas.microsoft.com/office/powerpoint/2010/main" val="3271540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8" Type="http://schemas.openxmlformats.org/officeDocument/2006/relationships/hyperlink" Target="mailto:simon.coleman@royalberkshire.nhs.uk" TargetMode="External"/><Relationship Id="rId3" Type="http://schemas.openxmlformats.org/officeDocument/2006/relationships/hyperlink" Target="mailto:Richard.Barnes@royalberkshire.nhs.uk" TargetMode="External"/><Relationship Id="rId7" Type="http://schemas.openxmlformats.org/officeDocument/2006/relationships/hyperlink" Target="mailto:lauren.williams@royalberkshire.nhs.uk" TargetMode="External"/><Relationship Id="rId2" Type="http://schemas.openxmlformats.org/officeDocument/2006/relationships/hyperlink" Target="mailto:Jennie.Rechner@royalberkshire.nhs.uk" TargetMode="External"/><Relationship Id="rId1" Type="http://schemas.openxmlformats.org/officeDocument/2006/relationships/slideLayout" Target="../slideLayouts/slideLayout2.xml"/><Relationship Id="rId6" Type="http://schemas.openxmlformats.org/officeDocument/2006/relationships/hyperlink" Target="mailto:deepak.ravindran@royalberkshire.nhs.uk" TargetMode="External"/><Relationship Id="rId5" Type="http://schemas.openxmlformats.org/officeDocument/2006/relationships/hyperlink" Target="mailto:julie.kuzhively@royalberkshire.nhs.uk" TargetMode="External"/><Relationship Id="rId4" Type="http://schemas.openxmlformats.org/officeDocument/2006/relationships/hyperlink" Target="mailto:ed.todman@royalberkshire.nhs.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E785A8-853C-43E3-927D-6946B92ED9CD}"/>
              </a:ext>
            </a:extLst>
          </p:cNvPr>
          <p:cNvPicPr>
            <a:picLocks noChangeAspect="1"/>
          </p:cNvPicPr>
          <p:nvPr/>
        </p:nvPicPr>
        <p:blipFill rotWithShape="1">
          <a:blip r:embed="rId3"/>
          <a:srcRect l="18634" r="20482"/>
          <a:stretch/>
        </p:blipFill>
        <p:spPr>
          <a:xfrm>
            <a:off x="5958843"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3">
            <a:extLst>
              <a:ext uri="{FF2B5EF4-FFF2-40B4-BE49-F238E27FC236}">
                <a16:creationId xmlns:a16="http://schemas.microsoft.com/office/drawing/2014/main" id="{8617D91B-3813-4EDD-BD63-14D5C38AD4F7}"/>
              </a:ext>
            </a:extLst>
          </p:cNvPr>
          <p:cNvSpPr>
            <a:spLocks noGrp="1"/>
          </p:cNvSpPr>
          <p:nvPr>
            <p:ph type="ctrTitle"/>
          </p:nvPr>
        </p:nvSpPr>
        <p:spPr>
          <a:xfrm>
            <a:off x="1593980" y="2397512"/>
            <a:ext cx="4502021" cy="3357568"/>
          </a:xfrm>
        </p:spPr>
        <p:txBody>
          <a:bodyPr anchor="t">
            <a:normAutofit/>
          </a:bodyPr>
          <a:lstStyle/>
          <a:p>
            <a:r>
              <a:rPr lang="en-GB" sz="4700" b="1" dirty="0">
                <a:solidFill>
                  <a:srgbClr val="0070C0"/>
                </a:solidFill>
              </a:rPr>
              <a:t>SIAs at RBH</a:t>
            </a:r>
            <a:br>
              <a:rPr lang="en-GB" sz="4700" b="1" dirty="0">
                <a:solidFill>
                  <a:srgbClr val="0070C0"/>
                </a:solidFill>
              </a:rPr>
            </a:br>
            <a:r>
              <a:rPr lang="en-GB" sz="4700" b="1" dirty="0">
                <a:solidFill>
                  <a:srgbClr val="0070C0"/>
                </a:solidFill>
              </a:rPr>
              <a:t>5th Sept 2022</a:t>
            </a:r>
            <a:br>
              <a:rPr lang="en-GB" sz="4700" b="1" dirty="0">
                <a:solidFill>
                  <a:srgbClr val="0070C0"/>
                </a:solidFill>
              </a:rPr>
            </a:br>
            <a:r>
              <a:rPr lang="en-GB" sz="4700" b="1" dirty="0">
                <a:solidFill>
                  <a:srgbClr val="0070C0"/>
                </a:solidFill>
              </a:rPr>
              <a:t>Jon Mayer</a:t>
            </a:r>
            <a:br>
              <a:rPr lang="en-GB" sz="4700" b="1" dirty="0">
                <a:solidFill>
                  <a:srgbClr val="0070C0"/>
                </a:solidFill>
              </a:rPr>
            </a:br>
            <a:r>
              <a:rPr lang="en-GB" sz="4700" b="1" dirty="0">
                <a:solidFill>
                  <a:srgbClr val="0070C0"/>
                </a:solidFill>
              </a:rPr>
              <a:t>Simon Coleman</a:t>
            </a:r>
          </a:p>
        </p:txBody>
      </p:sp>
      <p:pic>
        <p:nvPicPr>
          <p:cNvPr id="8" name="Picture 7" descr="A screenshot of a cell phone&#10;&#10;Description generated with high confidence">
            <a:extLst>
              <a:ext uri="{FF2B5EF4-FFF2-40B4-BE49-F238E27FC236}">
                <a16:creationId xmlns:a16="http://schemas.microsoft.com/office/drawing/2014/main" id="{502F3B42-7829-43CE-8270-0C06453EB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8009" y="5517232"/>
            <a:ext cx="2237969" cy="1340768"/>
          </a:xfrm>
          <a:prstGeom prst="rect">
            <a:avLst/>
          </a:prstGeom>
        </p:spPr>
      </p:pic>
    </p:spTree>
    <p:extLst>
      <p:ext uri="{BB962C8B-B14F-4D97-AF65-F5344CB8AC3E}">
        <p14:creationId xmlns:p14="http://schemas.microsoft.com/office/powerpoint/2010/main" val="375251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E900A-B048-6E2E-2706-B79E7C5F614C}"/>
              </a:ext>
            </a:extLst>
          </p:cNvPr>
          <p:cNvSpPr>
            <a:spLocks noGrp="1"/>
          </p:cNvSpPr>
          <p:nvPr>
            <p:ph type="title"/>
          </p:nvPr>
        </p:nvSpPr>
        <p:spPr/>
        <p:txBody>
          <a:bodyPr/>
          <a:lstStyle/>
          <a:p>
            <a:r>
              <a:rPr lang="en-US" dirty="0">
                <a:cs typeface="Calibri Light"/>
              </a:rPr>
              <a:t>What Reading Offers</a:t>
            </a:r>
            <a:endParaRPr lang="en-US" dirty="0"/>
          </a:p>
        </p:txBody>
      </p:sp>
      <p:sp>
        <p:nvSpPr>
          <p:cNvPr id="3" name="Content Placeholder 2">
            <a:extLst>
              <a:ext uri="{FF2B5EF4-FFF2-40B4-BE49-F238E27FC236}">
                <a16:creationId xmlns:a16="http://schemas.microsoft.com/office/drawing/2014/main" id="{6BAFA8B7-D188-B1C5-56E4-666A1FE28686}"/>
              </a:ext>
            </a:extLst>
          </p:cNvPr>
          <p:cNvSpPr>
            <a:spLocks noGrp="1"/>
          </p:cNvSpPr>
          <p:nvPr>
            <p:ph idx="1"/>
          </p:nvPr>
        </p:nvSpPr>
        <p:spPr/>
        <p:txBody>
          <a:bodyPr vert="horz" lIns="91440" tIns="45720" rIns="91440" bIns="45720" rtlCol="0" anchor="t">
            <a:normAutofit/>
          </a:bodyPr>
          <a:lstStyle/>
          <a:p>
            <a:r>
              <a:rPr lang="en-US" dirty="0">
                <a:cs typeface="Calibri"/>
              </a:rPr>
              <a:t>Nationally renowned robotic urology </a:t>
            </a:r>
            <a:r>
              <a:rPr lang="en-US" dirty="0" err="1">
                <a:cs typeface="Calibri"/>
              </a:rPr>
              <a:t>centre</a:t>
            </a:r>
            <a:endParaRPr lang="en-US" dirty="0">
              <a:cs typeface="Calibri"/>
            </a:endParaRPr>
          </a:p>
          <a:p>
            <a:pPr lvl="1"/>
            <a:r>
              <a:rPr lang="en-US" dirty="0">
                <a:cs typeface="Calibri"/>
              </a:rPr>
              <a:t>~300 prostatectomies per year + regular cystectomy cases</a:t>
            </a:r>
          </a:p>
          <a:p>
            <a:r>
              <a:rPr lang="en-US" dirty="0">
                <a:cs typeface="Calibri"/>
              </a:rPr>
              <a:t>High volume major general surgery</a:t>
            </a:r>
          </a:p>
          <a:p>
            <a:pPr lvl="1"/>
            <a:r>
              <a:rPr lang="en-US" dirty="0">
                <a:cs typeface="Calibri"/>
              </a:rPr>
              <a:t>~200 elective colorectal resections per year</a:t>
            </a:r>
          </a:p>
          <a:p>
            <a:pPr lvl="1"/>
            <a:r>
              <a:rPr lang="en-US" dirty="0">
                <a:cs typeface="Calibri"/>
              </a:rPr>
              <a:t>~200 emergency laparotomies per year</a:t>
            </a:r>
          </a:p>
          <a:p>
            <a:r>
              <a:rPr lang="en-US" dirty="0">
                <a:cs typeface="Calibri"/>
              </a:rPr>
              <a:t>Major </a:t>
            </a:r>
            <a:r>
              <a:rPr lang="en-US" dirty="0" err="1">
                <a:cs typeface="Calibri"/>
              </a:rPr>
              <a:t>gynaecology</a:t>
            </a:r>
            <a:endParaRPr lang="en-US" dirty="0">
              <a:cs typeface="Calibri"/>
            </a:endParaRPr>
          </a:p>
          <a:p>
            <a:pPr lvl="1"/>
            <a:r>
              <a:rPr lang="en-US" dirty="0">
                <a:cs typeface="Calibri"/>
              </a:rPr>
              <a:t>~75 hysterectomies per year</a:t>
            </a:r>
          </a:p>
          <a:p>
            <a:pPr lvl="1"/>
            <a:endParaRPr lang="en-US" dirty="0">
              <a:cs typeface="Calibri"/>
            </a:endParaRPr>
          </a:p>
          <a:p>
            <a:pPr marL="0" indent="0">
              <a:buNone/>
            </a:pPr>
            <a:r>
              <a:rPr lang="en-US" dirty="0">
                <a:cs typeface="Calibri"/>
              </a:rPr>
              <a:t>* </a:t>
            </a:r>
            <a:r>
              <a:rPr lang="en-US" sz="2400" dirty="0">
                <a:cs typeface="Calibri"/>
              </a:rPr>
              <a:t>Endocrine component of Module would need to be completed in Oxford</a:t>
            </a:r>
          </a:p>
          <a:p>
            <a:pPr lvl="1"/>
            <a:endParaRPr lang="en-US" dirty="0">
              <a:cs typeface="Calibri"/>
            </a:endParaRPr>
          </a:p>
        </p:txBody>
      </p:sp>
    </p:spTree>
    <p:extLst>
      <p:ext uri="{BB962C8B-B14F-4D97-AF65-F5344CB8AC3E}">
        <p14:creationId xmlns:p14="http://schemas.microsoft.com/office/powerpoint/2010/main" val="1524200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5E0A-47E8-D857-4F13-CADD0BF01058}"/>
              </a:ext>
            </a:extLst>
          </p:cNvPr>
          <p:cNvSpPr>
            <a:spLocks noGrp="1"/>
          </p:cNvSpPr>
          <p:nvPr>
            <p:ph type="title"/>
          </p:nvPr>
        </p:nvSpPr>
        <p:spPr/>
        <p:txBody>
          <a:bodyPr/>
          <a:lstStyle/>
          <a:p>
            <a:r>
              <a:rPr lang="en-US" dirty="0">
                <a:cs typeface="Calibri Light"/>
              </a:rPr>
              <a:t>Opportunities</a:t>
            </a:r>
            <a:endParaRPr lang="en-US" dirty="0"/>
          </a:p>
        </p:txBody>
      </p:sp>
      <p:sp>
        <p:nvSpPr>
          <p:cNvPr id="3" name="Content Placeholder 2">
            <a:extLst>
              <a:ext uri="{FF2B5EF4-FFF2-40B4-BE49-F238E27FC236}">
                <a16:creationId xmlns:a16="http://schemas.microsoft.com/office/drawing/2014/main" id="{6F62A26A-43BF-84CD-A191-CD890EBD47B2}"/>
              </a:ext>
            </a:extLst>
          </p:cNvPr>
          <p:cNvSpPr>
            <a:spLocks noGrp="1"/>
          </p:cNvSpPr>
          <p:nvPr>
            <p:ph idx="1"/>
          </p:nvPr>
        </p:nvSpPr>
        <p:spPr/>
        <p:txBody>
          <a:bodyPr vert="horz" lIns="91440" tIns="45720" rIns="91440" bIns="45720" rtlCol="0" anchor="t">
            <a:normAutofit/>
          </a:bodyPr>
          <a:lstStyle/>
          <a:p>
            <a:r>
              <a:rPr lang="en-US" dirty="0">
                <a:cs typeface="Calibri"/>
              </a:rPr>
              <a:t>Involvement in pre-op assessment, risk discussion and risk reduction strategies with multi-disciplinary high-risk clinic in development</a:t>
            </a:r>
          </a:p>
          <a:p>
            <a:r>
              <a:rPr lang="en-US" dirty="0">
                <a:cs typeface="Calibri"/>
              </a:rPr>
              <a:t>Development of clinical skills in the set-up, delivery of </a:t>
            </a:r>
            <a:r>
              <a:rPr lang="en-US" dirty="0" err="1">
                <a:cs typeface="Calibri"/>
              </a:rPr>
              <a:t>anaesthesia</a:t>
            </a:r>
            <a:r>
              <a:rPr lang="en-US" dirty="0">
                <a:cs typeface="Calibri"/>
              </a:rPr>
              <a:t> and post-op care for major elective surgical caseload</a:t>
            </a:r>
          </a:p>
          <a:p>
            <a:r>
              <a:rPr lang="en-US" dirty="0">
                <a:cs typeface="Calibri"/>
              </a:rPr>
              <a:t>On-call for emergency theatre (rather than maternity)</a:t>
            </a:r>
          </a:p>
          <a:p>
            <a:r>
              <a:rPr lang="en-US" dirty="0">
                <a:cs typeface="Calibri"/>
              </a:rPr>
              <a:t>Active research and national audit involvement – e.g. NELA, Allegro, PQIP, SNAP</a:t>
            </a:r>
          </a:p>
        </p:txBody>
      </p:sp>
    </p:spTree>
    <p:extLst>
      <p:ext uri="{BB962C8B-B14F-4D97-AF65-F5344CB8AC3E}">
        <p14:creationId xmlns:p14="http://schemas.microsoft.com/office/powerpoint/2010/main" val="347585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E785A8-853C-43E3-927D-6946B92ED9CD}"/>
              </a:ext>
            </a:extLst>
          </p:cNvPr>
          <p:cNvPicPr>
            <a:picLocks noChangeAspect="1"/>
          </p:cNvPicPr>
          <p:nvPr/>
        </p:nvPicPr>
        <p:blipFill rotWithShape="1">
          <a:blip r:embed="rId3"/>
          <a:srcRect l="18634" r="20482"/>
          <a:stretch/>
        </p:blipFill>
        <p:spPr>
          <a:xfrm>
            <a:off x="5958843"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3">
            <a:extLst>
              <a:ext uri="{FF2B5EF4-FFF2-40B4-BE49-F238E27FC236}">
                <a16:creationId xmlns:a16="http://schemas.microsoft.com/office/drawing/2014/main" id="{8617D91B-3813-4EDD-BD63-14D5C38AD4F7}"/>
              </a:ext>
            </a:extLst>
          </p:cNvPr>
          <p:cNvSpPr>
            <a:spLocks noGrp="1"/>
          </p:cNvSpPr>
          <p:nvPr>
            <p:ph type="ctrTitle"/>
          </p:nvPr>
        </p:nvSpPr>
        <p:spPr>
          <a:xfrm>
            <a:off x="962526" y="3327960"/>
            <a:ext cx="5133475" cy="2427120"/>
          </a:xfrm>
        </p:spPr>
        <p:txBody>
          <a:bodyPr anchor="t">
            <a:normAutofit/>
          </a:bodyPr>
          <a:lstStyle/>
          <a:p>
            <a:r>
              <a:rPr lang="en-GB" sz="4700" b="1" dirty="0">
                <a:solidFill>
                  <a:srgbClr val="0070C0"/>
                </a:solidFill>
              </a:rPr>
              <a:t>SIA Complex Airway  </a:t>
            </a:r>
          </a:p>
        </p:txBody>
      </p:sp>
      <p:pic>
        <p:nvPicPr>
          <p:cNvPr id="8" name="Picture 7" descr="A screenshot of a cell phone&#10;&#10;Description generated with high confidence">
            <a:extLst>
              <a:ext uri="{FF2B5EF4-FFF2-40B4-BE49-F238E27FC236}">
                <a16:creationId xmlns:a16="http://schemas.microsoft.com/office/drawing/2014/main" id="{502F3B42-7829-43CE-8270-0C06453EB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8009" y="5517232"/>
            <a:ext cx="2237969" cy="1340768"/>
          </a:xfrm>
          <a:prstGeom prst="rect">
            <a:avLst/>
          </a:prstGeom>
        </p:spPr>
      </p:pic>
    </p:spTree>
    <p:extLst>
      <p:ext uri="{BB962C8B-B14F-4D97-AF65-F5344CB8AC3E}">
        <p14:creationId xmlns:p14="http://schemas.microsoft.com/office/powerpoint/2010/main" val="14931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Why Reading?</a:t>
            </a:r>
          </a:p>
        </p:txBody>
      </p:sp>
      <p:sp>
        <p:nvSpPr>
          <p:cNvPr id="3" name="Content Placeholder 2"/>
          <p:cNvSpPr>
            <a:spLocks noGrp="1"/>
          </p:cNvSpPr>
          <p:nvPr>
            <p:ph idx="1"/>
          </p:nvPr>
        </p:nvSpPr>
        <p:spPr/>
        <p:txBody>
          <a:bodyPr>
            <a:normAutofit/>
          </a:bodyPr>
          <a:lstStyle/>
          <a:p>
            <a:r>
              <a:rPr lang="en-GB" dirty="0"/>
              <a:t>Three all day airway specific lists. Expanding and dynamic service.</a:t>
            </a:r>
          </a:p>
          <a:p>
            <a:r>
              <a:rPr lang="en-GB" dirty="0"/>
              <a:t>Superb ENT team with areas of regional expertise in many areas.</a:t>
            </a:r>
          </a:p>
          <a:p>
            <a:r>
              <a:rPr lang="en-GB" dirty="0"/>
              <a:t>Universal CMAC V-L across entire trust</a:t>
            </a:r>
          </a:p>
          <a:p>
            <a:r>
              <a:rPr lang="en-GB" dirty="0"/>
              <a:t>Excellent teaching opportunities</a:t>
            </a:r>
          </a:p>
          <a:p>
            <a:pPr lvl="1"/>
            <a:r>
              <a:rPr lang="en-GB" dirty="0"/>
              <a:t>National, regional and local </a:t>
            </a:r>
          </a:p>
          <a:p>
            <a:pPr lvl="1"/>
            <a:r>
              <a:rPr lang="en-GB" dirty="0"/>
              <a:t>Fully digital hospital record</a:t>
            </a:r>
          </a:p>
          <a:p>
            <a:endParaRPr lang="en-GB" dirty="0"/>
          </a:p>
        </p:txBody>
      </p:sp>
    </p:spTree>
    <p:extLst>
      <p:ext uri="{BB962C8B-B14F-4D97-AF65-F5344CB8AC3E}">
        <p14:creationId xmlns:p14="http://schemas.microsoft.com/office/powerpoint/2010/main" val="179780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Clinical capabilities</a:t>
            </a:r>
          </a:p>
        </p:txBody>
      </p:sp>
      <p:sp>
        <p:nvSpPr>
          <p:cNvPr id="3" name="Content Placeholder 2"/>
          <p:cNvSpPr>
            <a:spLocks noGrp="1"/>
          </p:cNvSpPr>
          <p:nvPr>
            <p:ph idx="1"/>
          </p:nvPr>
        </p:nvSpPr>
        <p:spPr/>
        <p:txBody>
          <a:bodyPr numCol="1">
            <a:normAutofit fontScale="92500" lnSpcReduction="10000"/>
          </a:bodyPr>
          <a:lstStyle/>
          <a:p>
            <a:r>
              <a:rPr lang="en-GB" dirty="0"/>
              <a:t>Excellent exposure to wide range of airway related surgeries</a:t>
            </a:r>
          </a:p>
          <a:p>
            <a:pPr lvl="1"/>
            <a:r>
              <a:rPr lang="en-GB" dirty="0" err="1"/>
              <a:t>Microlaryngscopies</a:t>
            </a:r>
            <a:r>
              <a:rPr lang="en-GB" dirty="0"/>
              <a:t> with CO2 laser/tumour debulk, VC injections, balloon dilation of subglottic stenoses, thyroids, parathyroids, tracheostomy</a:t>
            </a:r>
          </a:p>
          <a:p>
            <a:pPr lvl="1"/>
            <a:r>
              <a:rPr lang="en-GB" dirty="0"/>
              <a:t>Referrals from all over the region and south east for endoscopic surgical treatment of swallowing problems e.g. laser endoscopic cricopharyngeal myotomy.  </a:t>
            </a:r>
          </a:p>
          <a:p>
            <a:pPr lvl="1"/>
            <a:r>
              <a:rPr lang="en-GB" dirty="0"/>
              <a:t>Provide airway expertise in regional thyroid MDT. Take referrals from Oxford for endoscopic management of tracheal tumour invasion</a:t>
            </a:r>
          </a:p>
          <a:p>
            <a:pPr lvl="1"/>
            <a:r>
              <a:rPr lang="en-GB" dirty="0"/>
              <a:t>Diagnostic and Oncology treatment centre for Head and Neck cancer. Offer remedial surgery for post treatment of cancer patients</a:t>
            </a:r>
          </a:p>
          <a:p>
            <a:pPr lvl="1"/>
            <a:r>
              <a:rPr lang="en-GB" dirty="0"/>
              <a:t>? Tracheal resection work / more voice work coming in October 22..</a:t>
            </a:r>
          </a:p>
          <a:p>
            <a:pPr lvl="1"/>
            <a:r>
              <a:rPr lang="en-GB" dirty="0"/>
              <a:t>Trainee will be competent at jet ventilation by end of post (supra and </a:t>
            </a:r>
            <a:r>
              <a:rPr lang="en-GB" dirty="0" err="1"/>
              <a:t>infraglottic</a:t>
            </a:r>
            <a:r>
              <a:rPr lang="en-GB" dirty="0"/>
              <a:t> with Monsoon) </a:t>
            </a:r>
          </a:p>
          <a:p>
            <a:pPr lvl="1"/>
            <a:r>
              <a:rPr lang="en-GB" dirty="0"/>
              <a:t>+ Use of apnoeic techniques HFNO, airway exchange and TIVA with BIS.</a:t>
            </a:r>
          </a:p>
          <a:p>
            <a:pPr marL="457200" lvl="1"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318208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Clinical capabilities</a:t>
            </a:r>
          </a:p>
        </p:txBody>
      </p:sp>
      <p:pic>
        <p:nvPicPr>
          <p:cNvPr id="9" name="Picture 8">
            <a:extLst>
              <a:ext uri="{FF2B5EF4-FFF2-40B4-BE49-F238E27FC236}">
                <a16:creationId xmlns:a16="http://schemas.microsoft.com/office/drawing/2014/main" id="{3547B7C4-EBB7-2220-51FE-6F3A19ABC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250" y="546100"/>
            <a:ext cx="4635500" cy="5765800"/>
          </a:xfrm>
          <a:prstGeom prst="rect">
            <a:avLst/>
          </a:prstGeom>
        </p:spPr>
      </p:pic>
      <p:sp>
        <p:nvSpPr>
          <p:cNvPr id="10" name="TextBox 9">
            <a:extLst>
              <a:ext uri="{FF2B5EF4-FFF2-40B4-BE49-F238E27FC236}">
                <a16:creationId xmlns:a16="http://schemas.microsoft.com/office/drawing/2014/main" id="{F5C66BB8-FCC1-FC86-D505-27B0285506CC}"/>
              </a:ext>
            </a:extLst>
          </p:cNvPr>
          <p:cNvSpPr txBox="1"/>
          <p:nvPr/>
        </p:nvSpPr>
        <p:spPr>
          <a:xfrm>
            <a:off x="713678" y="1293603"/>
            <a:ext cx="2230244" cy="1200329"/>
          </a:xfrm>
          <a:prstGeom prst="rect">
            <a:avLst/>
          </a:prstGeom>
          <a:noFill/>
        </p:spPr>
        <p:txBody>
          <a:bodyPr wrap="square" rtlCol="0">
            <a:spAutoFit/>
          </a:bodyPr>
          <a:lstStyle/>
          <a:p>
            <a:r>
              <a:rPr lang="en-US" dirty="0"/>
              <a:t>2/9/22</a:t>
            </a:r>
          </a:p>
          <a:p>
            <a:endParaRPr lang="en-US" dirty="0"/>
          </a:p>
          <a:p>
            <a:endParaRPr lang="en-US" dirty="0"/>
          </a:p>
          <a:p>
            <a:r>
              <a:rPr lang="en-US" dirty="0"/>
              <a:t>Th 9 (JM): </a:t>
            </a:r>
          </a:p>
        </p:txBody>
      </p:sp>
      <p:sp>
        <p:nvSpPr>
          <p:cNvPr id="11" name="TextBox 10">
            <a:extLst>
              <a:ext uri="{FF2B5EF4-FFF2-40B4-BE49-F238E27FC236}">
                <a16:creationId xmlns:a16="http://schemas.microsoft.com/office/drawing/2014/main" id="{6510EA13-8783-FC88-7A6E-4DC79255E1D6}"/>
              </a:ext>
            </a:extLst>
          </p:cNvPr>
          <p:cNvSpPr txBox="1"/>
          <p:nvPr/>
        </p:nvSpPr>
        <p:spPr>
          <a:xfrm>
            <a:off x="713678" y="4497505"/>
            <a:ext cx="2230244" cy="369332"/>
          </a:xfrm>
          <a:prstGeom prst="rect">
            <a:avLst/>
          </a:prstGeom>
          <a:noFill/>
        </p:spPr>
        <p:txBody>
          <a:bodyPr wrap="square" rtlCol="0">
            <a:spAutoFit/>
          </a:bodyPr>
          <a:lstStyle/>
          <a:p>
            <a:r>
              <a:rPr lang="en-US" dirty="0"/>
              <a:t>Th 10 (SC):</a:t>
            </a:r>
          </a:p>
        </p:txBody>
      </p:sp>
    </p:spTree>
    <p:extLst>
      <p:ext uri="{BB962C8B-B14F-4D97-AF65-F5344CB8AC3E}">
        <p14:creationId xmlns:p14="http://schemas.microsoft.com/office/powerpoint/2010/main" val="2745663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Clinical capabilities</a:t>
            </a:r>
          </a:p>
        </p:txBody>
      </p:sp>
      <p:sp>
        <p:nvSpPr>
          <p:cNvPr id="3" name="Content Placeholder 2"/>
          <p:cNvSpPr>
            <a:spLocks noGrp="1"/>
          </p:cNvSpPr>
          <p:nvPr>
            <p:ph idx="1"/>
          </p:nvPr>
        </p:nvSpPr>
        <p:spPr/>
        <p:txBody>
          <a:bodyPr numCol="1">
            <a:normAutofit/>
          </a:bodyPr>
          <a:lstStyle/>
          <a:p>
            <a:r>
              <a:rPr lang="en-GB" dirty="0"/>
              <a:t>Weekly Tracheostomy MDT + regional Head &amp;Neck and Thyroid MDTs</a:t>
            </a:r>
          </a:p>
          <a:p>
            <a:r>
              <a:rPr lang="en-GB" dirty="0"/>
              <a:t> Other surgical specialities on site requiring regular airway input</a:t>
            </a:r>
          </a:p>
          <a:p>
            <a:pPr lvl="1"/>
            <a:r>
              <a:rPr lang="en-GB" dirty="0"/>
              <a:t>Bariatrics, dental (adult and </a:t>
            </a:r>
            <a:r>
              <a:rPr lang="en-GB" dirty="0" err="1"/>
              <a:t>paeds</a:t>
            </a:r>
            <a:r>
              <a:rPr lang="en-GB" dirty="0"/>
              <a:t>)</a:t>
            </a:r>
          </a:p>
          <a:p>
            <a:pPr lvl="1"/>
            <a:r>
              <a:rPr lang="en-GB" dirty="0"/>
              <a:t>Orthopaedics – cervical spine stabilisations/fusions</a:t>
            </a:r>
          </a:p>
          <a:p>
            <a:r>
              <a:rPr lang="en-US" dirty="0"/>
              <a:t>Awake Tracheal Intubation skills</a:t>
            </a:r>
          </a:p>
          <a:p>
            <a:pPr lvl="1"/>
            <a:r>
              <a:rPr lang="en-US" dirty="0"/>
              <a:t>scope handling skills via ORSIM </a:t>
            </a:r>
          </a:p>
          <a:p>
            <a:pPr lvl="1"/>
            <a:r>
              <a:rPr lang="en-US" dirty="0"/>
              <a:t>FNE training in ENT clinic with very supportive ENT department. </a:t>
            </a:r>
          </a:p>
          <a:p>
            <a:pPr lvl="1"/>
            <a:r>
              <a:rPr lang="en-US" dirty="0"/>
              <a:t>awake VL techniques</a:t>
            </a:r>
          </a:p>
          <a:p>
            <a:pPr lvl="1"/>
            <a:r>
              <a:rPr lang="en-US" dirty="0"/>
              <a:t>Multiple opportunities for awake intubations plus asleep scope guided intubations</a:t>
            </a:r>
            <a:endParaRPr lang="en-GB" dirty="0"/>
          </a:p>
          <a:p>
            <a:pPr marL="0" indent="0">
              <a:buNone/>
            </a:pPr>
            <a:endParaRPr lang="en-GB" dirty="0"/>
          </a:p>
          <a:p>
            <a:endParaRPr lang="en-GB" dirty="0"/>
          </a:p>
        </p:txBody>
      </p:sp>
    </p:spTree>
    <p:extLst>
      <p:ext uri="{BB962C8B-B14F-4D97-AF65-F5344CB8AC3E}">
        <p14:creationId xmlns:p14="http://schemas.microsoft.com/office/powerpoint/2010/main" val="1561196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Training and Leadership capabilities</a:t>
            </a:r>
          </a:p>
        </p:txBody>
      </p:sp>
      <p:sp>
        <p:nvSpPr>
          <p:cNvPr id="3" name="Content Placeholder 2"/>
          <p:cNvSpPr>
            <a:spLocks noGrp="1"/>
          </p:cNvSpPr>
          <p:nvPr>
            <p:ph idx="1"/>
          </p:nvPr>
        </p:nvSpPr>
        <p:spPr/>
        <p:txBody>
          <a:bodyPr/>
          <a:lstStyle/>
          <a:p>
            <a:r>
              <a:rPr lang="en-GB" dirty="0"/>
              <a:t>Opportunities to attend and teach on National airway management courses (</a:t>
            </a:r>
            <a:r>
              <a:rPr lang="en-GB" dirty="0" err="1"/>
              <a:t>eg</a:t>
            </a:r>
            <a:r>
              <a:rPr lang="en-GB" dirty="0"/>
              <a:t> Faculty at RCOA airway day, GAMC)</a:t>
            </a:r>
          </a:p>
          <a:p>
            <a:r>
              <a:rPr lang="en-GB" dirty="0"/>
              <a:t>Local training/ teaching </a:t>
            </a:r>
          </a:p>
          <a:p>
            <a:pPr lvl="1"/>
            <a:r>
              <a:rPr lang="en-GB" dirty="0"/>
              <a:t>ORSIM</a:t>
            </a:r>
          </a:p>
          <a:p>
            <a:pPr lvl="1"/>
            <a:r>
              <a:rPr lang="en-GB" dirty="0"/>
              <a:t>Fibre-optic training days</a:t>
            </a:r>
          </a:p>
          <a:p>
            <a:pPr lvl="1"/>
            <a:r>
              <a:rPr lang="en-GB" dirty="0"/>
              <a:t>ODP Co-pilot training day</a:t>
            </a:r>
          </a:p>
          <a:p>
            <a:pPr lvl="1"/>
            <a:r>
              <a:rPr lang="en-GB" dirty="0"/>
              <a:t>FONA training</a:t>
            </a:r>
          </a:p>
          <a:p>
            <a:r>
              <a:rPr lang="en-GB" dirty="0"/>
              <a:t>Partnership with JR  </a:t>
            </a:r>
          </a:p>
          <a:p>
            <a:pPr lvl="1"/>
            <a:r>
              <a:rPr lang="en-GB" dirty="0"/>
              <a:t>Major complications of 	airway management project</a:t>
            </a:r>
          </a:p>
          <a:p>
            <a:pPr lvl="1"/>
            <a:r>
              <a:rPr lang="en-GB" dirty="0"/>
              <a:t>Participate and contribute to Regional Airway M&amp;M</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67659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E785A8-853C-43E3-927D-6946B92ED9CD}"/>
              </a:ext>
            </a:extLst>
          </p:cNvPr>
          <p:cNvPicPr>
            <a:picLocks noChangeAspect="1"/>
          </p:cNvPicPr>
          <p:nvPr/>
        </p:nvPicPr>
        <p:blipFill rotWithShape="1">
          <a:blip r:embed="rId3"/>
          <a:srcRect l="18634" r="20482"/>
          <a:stretch/>
        </p:blipFill>
        <p:spPr>
          <a:xfrm>
            <a:off x="5958843"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3">
            <a:extLst>
              <a:ext uri="{FF2B5EF4-FFF2-40B4-BE49-F238E27FC236}">
                <a16:creationId xmlns:a16="http://schemas.microsoft.com/office/drawing/2014/main" id="{8617D91B-3813-4EDD-BD63-14D5C38AD4F7}"/>
              </a:ext>
            </a:extLst>
          </p:cNvPr>
          <p:cNvSpPr>
            <a:spLocks noGrp="1"/>
          </p:cNvSpPr>
          <p:nvPr>
            <p:ph type="ctrTitle"/>
          </p:nvPr>
        </p:nvSpPr>
        <p:spPr>
          <a:xfrm>
            <a:off x="962526" y="3327960"/>
            <a:ext cx="5133475" cy="2427120"/>
          </a:xfrm>
        </p:spPr>
        <p:txBody>
          <a:bodyPr anchor="t">
            <a:normAutofit/>
          </a:bodyPr>
          <a:lstStyle/>
          <a:p>
            <a:r>
              <a:rPr lang="en-GB" sz="4700" b="1" dirty="0">
                <a:solidFill>
                  <a:srgbClr val="0070C0"/>
                </a:solidFill>
              </a:rPr>
              <a:t>SIA Pain</a:t>
            </a:r>
          </a:p>
        </p:txBody>
      </p:sp>
      <p:pic>
        <p:nvPicPr>
          <p:cNvPr id="8" name="Picture 7" descr="A screenshot of a cell phone&#10;&#10;Description generated with high confidence">
            <a:extLst>
              <a:ext uri="{FF2B5EF4-FFF2-40B4-BE49-F238E27FC236}">
                <a16:creationId xmlns:a16="http://schemas.microsoft.com/office/drawing/2014/main" id="{502F3B42-7829-43CE-8270-0C06453EB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8009" y="5517232"/>
            <a:ext cx="2237969" cy="1340768"/>
          </a:xfrm>
          <a:prstGeom prst="rect">
            <a:avLst/>
          </a:prstGeom>
        </p:spPr>
      </p:pic>
    </p:spTree>
    <p:extLst>
      <p:ext uri="{BB962C8B-B14F-4D97-AF65-F5344CB8AC3E}">
        <p14:creationId xmlns:p14="http://schemas.microsoft.com/office/powerpoint/2010/main" val="209270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u="sng" dirty="0"/>
              <a:t>Pain Medicine at RBH</a:t>
            </a:r>
          </a:p>
        </p:txBody>
      </p:sp>
      <p:sp>
        <p:nvSpPr>
          <p:cNvPr id="3" name="Content Placeholder 2"/>
          <p:cNvSpPr>
            <a:spLocks noGrp="1"/>
          </p:cNvSpPr>
          <p:nvPr>
            <p:ph idx="1"/>
          </p:nvPr>
        </p:nvSpPr>
        <p:spPr>
          <a:xfrm>
            <a:off x="838200" y="1690688"/>
            <a:ext cx="10515600" cy="4689908"/>
          </a:xfrm>
        </p:spPr>
        <p:txBody>
          <a:bodyPr>
            <a:normAutofit fontScale="92500" lnSpcReduction="20000"/>
          </a:bodyPr>
          <a:lstStyle/>
          <a:p>
            <a:r>
              <a:rPr lang="en-GB" dirty="0"/>
              <a:t>Pain department delivers both acute and chronic pain service.</a:t>
            </a:r>
          </a:p>
          <a:p>
            <a:pPr marL="0" indent="0">
              <a:buNone/>
            </a:pPr>
            <a:endParaRPr lang="en-GB" dirty="0">
              <a:solidFill>
                <a:srgbClr val="002060"/>
              </a:solidFill>
            </a:endParaRPr>
          </a:p>
          <a:p>
            <a:r>
              <a:rPr lang="en-GB" dirty="0"/>
              <a:t>Department has own outpatient offices and procedure room (not affected by theatre space).</a:t>
            </a:r>
          </a:p>
          <a:p>
            <a:endParaRPr lang="en-GB" dirty="0"/>
          </a:p>
          <a:p>
            <a:r>
              <a:rPr lang="en-GB" dirty="0"/>
              <a:t>Comprehensive department with 5 pain consultants (3 full time), 5 specialist nurses, 3 in house specialist physiotherapists and 2 psychologists and separate admin team.</a:t>
            </a:r>
          </a:p>
          <a:p>
            <a:endParaRPr lang="en-GB" dirty="0"/>
          </a:p>
          <a:p>
            <a:r>
              <a:rPr lang="en-GB" dirty="0"/>
              <a:t>We offer a wide range of interventions done by a standard DGH including USG procedures. We also work with palliative care teams locally for providing cancer pain interventional experience and also act as referral hub for the UCL tertiary service of Intrathecal service.</a:t>
            </a:r>
          </a:p>
          <a:p>
            <a:endParaRPr lang="en-GB" sz="3200"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3765915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SIA</a:t>
            </a:r>
          </a:p>
        </p:txBody>
      </p:sp>
      <p:sp>
        <p:nvSpPr>
          <p:cNvPr id="3" name="Content Placeholder 2"/>
          <p:cNvSpPr>
            <a:spLocks noGrp="1"/>
          </p:cNvSpPr>
          <p:nvPr>
            <p:ph idx="1"/>
          </p:nvPr>
        </p:nvSpPr>
        <p:spPr/>
        <p:txBody>
          <a:bodyPr>
            <a:normAutofit/>
          </a:bodyPr>
          <a:lstStyle/>
          <a:p>
            <a:r>
              <a:rPr lang="en-GB" dirty="0"/>
              <a:t>During Stage 3, 12m (WTE)</a:t>
            </a:r>
          </a:p>
          <a:p>
            <a:r>
              <a:rPr lang="en-GB" dirty="0"/>
              <a:t>Develop capability to be an </a:t>
            </a:r>
            <a:r>
              <a:rPr lang="en-GB" b="1" dirty="0"/>
              <a:t>independent practitioner (by end of stage 3 </a:t>
            </a:r>
            <a:r>
              <a:rPr lang="en-GB" b="1" dirty="0" err="1"/>
              <a:t>i.e</a:t>
            </a:r>
            <a:r>
              <a:rPr lang="en-GB" b="1" dirty="0"/>
              <a:t> supervision level 4)</a:t>
            </a:r>
          </a:p>
          <a:p>
            <a:r>
              <a:rPr lang="en-GB" dirty="0"/>
              <a:t>Prepare to practice in areas that you may want to as a consultant</a:t>
            </a:r>
          </a:p>
          <a:p>
            <a:r>
              <a:rPr lang="en-GB" dirty="0"/>
              <a:t>6m - 1 year at RBH (various combinations possible: 1 from group 1 and up to 2 from group 2; up to 3 from group 2)</a:t>
            </a:r>
          </a:p>
          <a:p>
            <a:r>
              <a:rPr lang="en-GB" b="1" dirty="0"/>
              <a:t>Please let TPD (Dr Sara </a:t>
            </a:r>
            <a:r>
              <a:rPr lang="en-GB" b="1" dirty="0" err="1"/>
              <a:t>McDouall</a:t>
            </a:r>
            <a:r>
              <a:rPr lang="en-GB" b="1" dirty="0"/>
              <a:t>) and Dr Ruth Webster know your SIAs preferences are ASAP!</a:t>
            </a:r>
          </a:p>
          <a:p>
            <a:pPr marL="0" indent="0">
              <a:buNone/>
            </a:pPr>
            <a:endParaRPr lang="en-GB" dirty="0"/>
          </a:p>
        </p:txBody>
      </p:sp>
    </p:spTree>
    <p:extLst>
      <p:ext uri="{BB962C8B-B14F-4D97-AF65-F5344CB8AC3E}">
        <p14:creationId xmlns:p14="http://schemas.microsoft.com/office/powerpoint/2010/main" val="168546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normAutofit/>
          </a:bodyPr>
          <a:lstStyle/>
          <a:p>
            <a:r>
              <a:rPr lang="en-GB" sz="3200" u="sng" dirty="0"/>
              <a:t>Pain Medicine at RBH special aspects</a:t>
            </a:r>
            <a:r>
              <a:rPr lang="en-GB" sz="4000" u="sng" dirty="0"/>
              <a:t>-</a:t>
            </a:r>
          </a:p>
        </p:txBody>
      </p:sp>
      <p:sp>
        <p:nvSpPr>
          <p:cNvPr id="3" name="Content Placeholder 2"/>
          <p:cNvSpPr>
            <a:spLocks noGrp="1"/>
          </p:cNvSpPr>
          <p:nvPr>
            <p:ph idx="1"/>
          </p:nvPr>
        </p:nvSpPr>
        <p:spPr>
          <a:xfrm>
            <a:off x="838200" y="1173018"/>
            <a:ext cx="10515600" cy="5320146"/>
          </a:xfrm>
        </p:spPr>
        <p:txBody>
          <a:bodyPr>
            <a:normAutofit fontScale="77500" lnSpcReduction="20000"/>
          </a:bodyPr>
          <a:lstStyle/>
          <a:p>
            <a:r>
              <a:rPr lang="en-GB" sz="4600" dirty="0">
                <a:solidFill>
                  <a:schemeClr val="accent6">
                    <a:lumMod val="75000"/>
                  </a:schemeClr>
                </a:solidFill>
              </a:rPr>
              <a:t>Integrated</a:t>
            </a:r>
            <a:r>
              <a:rPr lang="en-GB" sz="4100" dirty="0"/>
              <a:t> </a:t>
            </a:r>
          </a:p>
          <a:p>
            <a:pPr marL="0" indent="0">
              <a:buNone/>
            </a:pPr>
            <a:r>
              <a:rPr lang="en-GB" sz="2400" i="1" dirty="0"/>
              <a:t>We are integrated with the award winning community services (IPASS) and also with GP/Primary care networks (PCN) and so are able to offer  the trainee a comprehensive experience both in hospital and at community level.</a:t>
            </a:r>
          </a:p>
          <a:p>
            <a:pPr marL="0" indent="0">
              <a:buNone/>
            </a:pPr>
            <a:endParaRPr lang="en-GB" sz="2400" dirty="0"/>
          </a:p>
          <a:p>
            <a:r>
              <a:rPr lang="en-GB" sz="4100" dirty="0">
                <a:solidFill>
                  <a:srgbClr val="0070C0"/>
                </a:solidFill>
              </a:rPr>
              <a:t>Research active</a:t>
            </a:r>
          </a:p>
          <a:p>
            <a:pPr marL="0" indent="0">
              <a:buNone/>
            </a:pPr>
            <a:r>
              <a:rPr lang="en-GB" sz="2400" i="1" dirty="0"/>
              <a:t>We are an active pain research centre with an option to get involved in research at the University and QI projects both in prehab and pain management. </a:t>
            </a:r>
          </a:p>
          <a:p>
            <a:endParaRPr lang="en-GB" sz="2400" dirty="0"/>
          </a:p>
          <a:p>
            <a:r>
              <a:rPr lang="en-GB" sz="4100" dirty="0">
                <a:solidFill>
                  <a:schemeClr val="accent2">
                    <a:lumMod val="75000"/>
                  </a:schemeClr>
                </a:solidFill>
              </a:rPr>
              <a:t>Transitional pain service  - unique integration</a:t>
            </a:r>
          </a:p>
          <a:p>
            <a:pPr marL="0" indent="0">
              <a:buNone/>
            </a:pPr>
            <a:r>
              <a:rPr lang="en-GB" sz="2400" i="1" dirty="0"/>
              <a:t>We have a fully developed TPS and links with </a:t>
            </a:r>
            <a:r>
              <a:rPr lang="en-GB" sz="2400" i="1" dirty="0" err="1"/>
              <a:t>prehabilitation</a:t>
            </a:r>
            <a:r>
              <a:rPr lang="en-GB" sz="2400" i="1" dirty="0"/>
              <a:t> and perioperative care and introducing digital technologies as well.</a:t>
            </a:r>
          </a:p>
          <a:p>
            <a:endParaRPr lang="en-GB" sz="2400" dirty="0"/>
          </a:p>
          <a:p>
            <a:r>
              <a:rPr lang="en-GB" sz="4100" dirty="0">
                <a:solidFill>
                  <a:srgbClr val="002060"/>
                </a:solidFill>
              </a:rPr>
              <a:t>“My pain” </a:t>
            </a:r>
            <a:r>
              <a:rPr lang="en-GB" sz="2400" i="1" dirty="0"/>
              <a:t>We are the first service in the UK to offer an entirely digital  pain management programme for selected cohorts of patients and trainees have an option to explore such a programme.</a:t>
            </a:r>
          </a:p>
          <a:p>
            <a:pPr marL="0" indent="0">
              <a:buNone/>
            </a:pPr>
            <a:r>
              <a:rPr lang="en-GB" sz="2400" i="1" dirty="0"/>
              <a:t>                            </a:t>
            </a:r>
          </a:p>
          <a:p>
            <a:endParaRPr lang="en-GB" sz="3200" dirty="0"/>
          </a:p>
          <a:p>
            <a:endParaRPr lang="en-GB" sz="3600" dirty="0"/>
          </a:p>
          <a:p>
            <a:endParaRPr lang="en-GB" dirty="0"/>
          </a:p>
        </p:txBody>
      </p:sp>
    </p:spTree>
    <p:extLst>
      <p:ext uri="{BB962C8B-B14F-4D97-AF65-F5344CB8AC3E}">
        <p14:creationId xmlns:p14="http://schemas.microsoft.com/office/powerpoint/2010/main" val="29484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u="sng" dirty="0"/>
              <a:t>Pain Medicine at RBH special aspects</a:t>
            </a:r>
            <a:r>
              <a:rPr lang="en-GB" sz="3600" u="sng" dirty="0"/>
              <a:t>-</a:t>
            </a:r>
            <a:endParaRPr lang="en-GB" sz="2800" dirty="0"/>
          </a:p>
        </p:txBody>
      </p:sp>
      <p:sp>
        <p:nvSpPr>
          <p:cNvPr id="3" name="Content Placeholder 2"/>
          <p:cNvSpPr>
            <a:spLocks noGrp="1"/>
          </p:cNvSpPr>
          <p:nvPr>
            <p:ph idx="1"/>
          </p:nvPr>
        </p:nvSpPr>
        <p:spPr>
          <a:xfrm>
            <a:off x="838200" y="1579417"/>
            <a:ext cx="10515600" cy="4597545"/>
          </a:xfrm>
        </p:spPr>
        <p:txBody>
          <a:bodyPr>
            <a:normAutofit fontScale="92500" lnSpcReduction="20000"/>
          </a:bodyPr>
          <a:lstStyle/>
          <a:p>
            <a:r>
              <a:rPr lang="en-GB" sz="3600" dirty="0">
                <a:solidFill>
                  <a:schemeClr val="accent6">
                    <a:lumMod val="75000"/>
                  </a:schemeClr>
                </a:solidFill>
              </a:rPr>
              <a:t>Long COVID </a:t>
            </a:r>
            <a:r>
              <a:rPr lang="en-GB" sz="3200" dirty="0">
                <a:solidFill>
                  <a:schemeClr val="accent6">
                    <a:lumMod val="75000"/>
                  </a:schemeClr>
                </a:solidFill>
              </a:rPr>
              <a:t> </a:t>
            </a:r>
          </a:p>
          <a:p>
            <a:pPr marL="0" indent="0">
              <a:buNone/>
            </a:pPr>
            <a:r>
              <a:rPr lang="en-GB" sz="2400" i="1" dirty="0">
                <a:solidFill>
                  <a:srgbClr val="002060"/>
                </a:solidFill>
              </a:rPr>
              <a:t>Only pain service in the country to also run a Long </a:t>
            </a:r>
            <a:r>
              <a:rPr lang="en-GB" sz="2400" i="1" dirty="0" err="1">
                <a:solidFill>
                  <a:srgbClr val="002060"/>
                </a:solidFill>
              </a:rPr>
              <a:t>covid</a:t>
            </a:r>
            <a:r>
              <a:rPr lang="en-GB" sz="2400" i="1" dirty="0">
                <a:solidFill>
                  <a:srgbClr val="002060"/>
                </a:solidFill>
              </a:rPr>
              <a:t> service so trainees get a chance to be part of that service and gain experience.</a:t>
            </a:r>
          </a:p>
          <a:p>
            <a:pPr marL="0" indent="0">
              <a:buNone/>
            </a:pPr>
            <a:endParaRPr lang="en-GB" sz="2400" i="1" dirty="0">
              <a:solidFill>
                <a:srgbClr val="002060"/>
              </a:solidFill>
            </a:endParaRPr>
          </a:p>
          <a:p>
            <a:r>
              <a:rPr lang="en-GB" sz="3200" dirty="0">
                <a:solidFill>
                  <a:schemeClr val="accent2">
                    <a:lumMod val="75000"/>
                  </a:schemeClr>
                </a:solidFill>
              </a:rPr>
              <a:t>Excellent opportunity for non clinical  SIAs</a:t>
            </a:r>
          </a:p>
          <a:p>
            <a:pPr marL="0" indent="0">
              <a:buNone/>
            </a:pPr>
            <a:r>
              <a:rPr lang="en-GB" sz="2400" i="1" dirty="0">
                <a:solidFill>
                  <a:srgbClr val="002060"/>
                </a:solidFill>
              </a:rPr>
              <a:t>Dr Ravindran is the clinical lead who has a dual degree in management and systems leadership. Trainees have good opportunity to understand the long term vision of the NHS and also management/leadership support/understanding. </a:t>
            </a:r>
          </a:p>
          <a:p>
            <a:pPr marL="0" indent="0">
              <a:buNone/>
            </a:pPr>
            <a:endParaRPr lang="en-GB" sz="2600" i="1" dirty="0">
              <a:solidFill>
                <a:srgbClr val="002060"/>
              </a:solidFill>
            </a:endParaRPr>
          </a:p>
          <a:p>
            <a:r>
              <a:rPr lang="en-GB" sz="3900" dirty="0">
                <a:solidFill>
                  <a:srgbClr val="7030A0"/>
                </a:solidFill>
              </a:rPr>
              <a:t>Technology</a:t>
            </a:r>
            <a:endParaRPr lang="en-GB" sz="3000" dirty="0">
              <a:solidFill>
                <a:srgbClr val="7030A0"/>
              </a:solidFill>
            </a:endParaRPr>
          </a:p>
          <a:p>
            <a:pPr marL="0" indent="0">
              <a:buNone/>
            </a:pPr>
            <a:r>
              <a:rPr lang="en-GB" sz="2400" i="1" dirty="0">
                <a:solidFill>
                  <a:srgbClr val="002060"/>
                </a:solidFill>
              </a:rPr>
              <a:t>We use digital platforms for patient records, radiology , Phillips dictation systems for faster processing of clinic letters- full integration with EPR.</a:t>
            </a:r>
          </a:p>
          <a:p>
            <a:endParaRPr lang="en-GB" dirty="0"/>
          </a:p>
        </p:txBody>
      </p:sp>
    </p:spTree>
    <p:extLst>
      <p:ext uri="{BB962C8B-B14F-4D97-AF65-F5344CB8AC3E}">
        <p14:creationId xmlns:p14="http://schemas.microsoft.com/office/powerpoint/2010/main" val="71332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E785A8-853C-43E3-927D-6946B92ED9CD}"/>
              </a:ext>
            </a:extLst>
          </p:cNvPr>
          <p:cNvPicPr>
            <a:picLocks noChangeAspect="1"/>
          </p:cNvPicPr>
          <p:nvPr/>
        </p:nvPicPr>
        <p:blipFill rotWithShape="1">
          <a:blip r:embed="rId3"/>
          <a:srcRect l="18634" r="20482"/>
          <a:stretch/>
        </p:blipFill>
        <p:spPr>
          <a:xfrm>
            <a:off x="5958843"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3">
            <a:extLst>
              <a:ext uri="{FF2B5EF4-FFF2-40B4-BE49-F238E27FC236}">
                <a16:creationId xmlns:a16="http://schemas.microsoft.com/office/drawing/2014/main" id="{8617D91B-3813-4EDD-BD63-14D5C38AD4F7}"/>
              </a:ext>
            </a:extLst>
          </p:cNvPr>
          <p:cNvSpPr>
            <a:spLocks noGrp="1"/>
          </p:cNvSpPr>
          <p:nvPr>
            <p:ph type="ctrTitle"/>
          </p:nvPr>
        </p:nvSpPr>
        <p:spPr>
          <a:xfrm>
            <a:off x="962526" y="3327960"/>
            <a:ext cx="5133475" cy="2427120"/>
          </a:xfrm>
        </p:spPr>
        <p:txBody>
          <a:bodyPr anchor="t">
            <a:normAutofit/>
          </a:bodyPr>
          <a:lstStyle/>
          <a:p>
            <a:r>
              <a:rPr lang="en-GB" sz="4700" b="1" dirty="0">
                <a:solidFill>
                  <a:srgbClr val="0070C0"/>
                </a:solidFill>
              </a:rPr>
              <a:t>SIA Regional</a:t>
            </a:r>
          </a:p>
        </p:txBody>
      </p:sp>
      <p:pic>
        <p:nvPicPr>
          <p:cNvPr id="8" name="Picture 7" descr="A screenshot of a cell phone&#10;&#10;Description generated with high confidence">
            <a:extLst>
              <a:ext uri="{FF2B5EF4-FFF2-40B4-BE49-F238E27FC236}">
                <a16:creationId xmlns:a16="http://schemas.microsoft.com/office/drawing/2014/main" id="{502F3B42-7829-43CE-8270-0C06453EB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8009" y="5517232"/>
            <a:ext cx="2237969" cy="1340768"/>
          </a:xfrm>
          <a:prstGeom prst="rect">
            <a:avLst/>
          </a:prstGeom>
        </p:spPr>
      </p:pic>
    </p:spTree>
    <p:extLst>
      <p:ext uri="{BB962C8B-B14F-4D97-AF65-F5344CB8AC3E}">
        <p14:creationId xmlns:p14="http://schemas.microsoft.com/office/powerpoint/2010/main" val="112291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opportunities</a:t>
            </a:r>
          </a:p>
        </p:txBody>
      </p:sp>
      <p:sp>
        <p:nvSpPr>
          <p:cNvPr id="3" name="Content Placeholder 2"/>
          <p:cNvSpPr>
            <a:spLocks noGrp="1"/>
          </p:cNvSpPr>
          <p:nvPr>
            <p:ph idx="1"/>
          </p:nvPr>
        </p:nvSpPr>
        <p:spPr/>
        <p:txBody>
          <a:bodyPr>
            <a:normAutofit fontScale="92500" lnSpcReduction="20000"/>
          </a:bodyPr>
          <a:lstStyle/>
          <a:p>
            <a:r>
              <a:rPr lang="en-GB" dirty="0"/>
              <a:t>Reading is home to the Reading shoulder unit with 2 dedicated elective and trauma consultants allowing several lists per week with regional opportunities</a:t>
            </a:r>
          </a:p>
          <a:p>
            <a:r>
              <a:rPr lang="en-GB" dirty="0"/>
              <a:t>The hand unit is a run by two dedicated hand surgeons allowing brachial plexus, Biers and peripheral nerve blocks.</a:t>
            </a:r>
          </a:p>
          <a:p>
            <a:r>
              <a:rPr lang="en-GB" dirty="0"/>
              <a:t>Adductor canal blocks are used for enhanced recovery knees</a:t>
            </a:r>
          </a:p>
          <a:p>
            <a:r>
              <a:rPr lang="en-GB" dirty="0"/>
              <a:t>Dual trauma lists running daily allowing a range of trauma blocks including fascia </a:t>
            </a:r>
            <a:r>
              <a:rPr lang="en-GB" dirty="0" err="1"/>
              <a:t>iliaca</a:t>
            </a:r>
            <a:r>
              <a:rPr lang="en-GB" dirty="0"/>
              <a:t> and popliteal</a:t>
            </a:r>
          </a:p>
          <a:p>
            <a:r>
              <a:rPr lang="en-GB" dirty="0"/>
              <a:t>Easy access to Ultrasound with regular scanning of spines on the consultant led elective section lists</a:t>
            </a:r>
          </a:p>
          <a:p>
            <a:r>
              <a:rPr lang="en-GB" dirty="0"/>
              <a:t>DOI: minimal catheter techniques, developing trunk and chest blocks </a:t>
            </a:r>
            <a:r>
              <a:rPr lang="en-GB"/>
              <a:t>as above</a:t>
            </a:r>
            <a:endParaRPr lang="en-GB" dirty="0"/>
          </a:p>
        </p:txBody>
      </p:sp>
    </p:spTree>
    <p:extLst>
      <p:ext uri="{BB962C8B-B14F-4D97-AF65-F5344CB8AC3E}">
        <p14:creationId xmlns:p14="http://schemas.microsoft.com/office/powerpoint/2010/main" val="355472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QI opportunities </a:t>
            </a:r>
          </a:p>
        </p:txBody>
      </p:sp>
      <p:sp>
        <p:nvSpPr>
          <p:cNvPr id="3" name="Content Placeholder 2"/>
          <p:cNvSpPr>
            <a:spLocks noGrp="1"/>
          </p:cNvSpPr>
          <p:nvPr>
            <p:ph idx="1"/>
          </p:nvPr>
        </p:nvSpPr>
        <p:spPr/>
        <p:txBody>
          <a:bodyPr>
            <a:normAutofit/>
          </a:bodyPr>
          <a:lstStyle/>
          <a:p>
            <a:endParaRPr lang="en-GB" dirty="0"/>
          </a:p>
          <a:p>
            <a:r>
              <a:rPr lang="en-GB" dirty="0"/>
              <a:t>Promotion of regional techniques at pre and perioperative setting</a:t>
            </a:r>
          </a:p>
          <a:p>
            <a:r>
              <a:rPr lang="en-GB" dirty="0"/>
              <a:t>Promoting regional techniques in wards for trauma – fractured neck of femur and ribs (major ESP pathway project underway)</a:t>
            </a:r>
          </a:p>
          <a:p>
            <a:r>
              <a:rPr lang="en-GB" dirty="0"/>
              <a:t>Promotion and education of theatre and non theatre block areas</a:t>
            </a:r>
          </a:p>
          <a:p>
            <a:r>
              <a:rPr lang="en-GB" dirty="0"/>
              <a:t>Block room feasibility study</a:t>
            </a:r>
          </a:p>
          <a:p>
            <a:r>
              <a:rPr lang="en-GB" dirty="0"/>
              <a:t>Business case- expand USS sim facilities and services </a:t>
            </a:r>
            <a:r>
              <a:rPr lang="en-GB" dirty="0" err="1"/>
              <a:t>eg</a:t>
            </a:r>
            <a:r>
              <a:rPr lang="en-GB" dirty="0"/>
              <a:t> PECS block for breast surgery</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030824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E785A8-853C-43E3-927D-6946B92ED9CD}"/>
              </a:ext>
            </a:extLst>
          </p:cNvPr>
          <p:cNvPicPr>
            <a:picLocks noChangeAspect="1"/>
          </p:cNvPicPr>
          <p:nvPr/>
        </p:nvPicPr>
        <p:blipFill rotWithShape="1">
          <a:blip r:embed="rId3"/>
          <a:srcRect l="18634" r="20482"/>
          <a:stretch/>
        </p:blipFill>
        <p:spPr>
          <a:xfrm>
            <a:off x="5958843"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3">
            <a:extLst>
              <a:ext uri="{FF2B5EF4-FFF2-40B4-BE49-F238E27FC236}">
                <a16:creationId xmlns:a16="http://schemas.microsoft.com/office/drawing/2014/main" id="{8617D91B-3813-4EDD-BD63-14D5C38AD4F7}"/>
              </a:ext>
            </a:extLst>
          </p:cNvPr>
          <p:cNvSpPr>
            <a:spLocks noGrp="1"/>
          </p:cNvSpPr>
          <p:nvPr>
            <p:ph type="ctrTitle"/>
          </p:nvPr>
        </p:nvSpPr>
        <p:spPr>
          <a:xfrm>
            <a:off x="1593980" y="3327960"/>
            <a:ext cx="4502021" cy="2427120"/>
          </a:xfrm>
        </p:spPr>
        <p:txBody>
          <a:bodyPr anchor="t">
            <a:normAutofit/>
          </a:bodyPr>
          <a:lstStyle/>
          <a:p>
            <a:r>
              <a:rPr lang="en-GB" sz="4700" b="1" dirty="0">
                <a:solidFill>
                  <a:srgbClr val="0070C0"/>
                </a:solidFill>
              </a:rPr>
              <a:t>SIA Obstetrics</a:t>
            </a:r>
          </a:p>
        </p:txBody>
      </p:sp>
      <p:pic>
        <p:nvPicPr>
          <p:cNvPr id="8" name="Picture 7" descr="A screenshot of a cell phone&#10;&#10;Description generated with high confidence">
            <a:extLst>
              <a:ext uri="{FF2B5EF4-FFF2-40B4-BE49-F238E27FC236}">
                <a16:creationId xmlns:a16="http://schemas.microsoft.com/office/drawing/2014/main" id="{502F3B42-7829-43CE-8270-0C06453EB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8009" y="5517232"/>
            <a:ext cx="2237969" cy="1340768"/>
          </a:xfrm>
          <a:prstGeom prst="rect">
            <a:avLst/>
          </a:prstGeom>
        </p:spPr>
      </p:pic>
    </p:spTree>
    <p:extLst>
      <p:ext uri="{BB962C8B-B14F-4D97-AF65-F5344CB8AC3E}">
        <p14:creationId xmlns:p14="http://schemas.microsoft.com/office/powerpoint/2010/main" val="404604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RBHFT Maternity services</a:t>
            </a:r>
          </a:p>
        </p:txBody>
      </p:sp>
      <p:sp>
        <p:nvSpPr>
          <p:cNvPr id="3" name="Content Placeholder 2"/>
          <p:cNvSpPr>
            <a:spLocks noGrp="1"/>
          </p:cNvSpPr>
          <p:nvPr>
            <p:ph idx="1"/>
          </p:nvPr>
        </p:nvSpPr>
        <p:spPr/>
        <p:txBody>
          <a:bodyPr>
            <a:normAutofit fontScale="92500" lnSpcReduction="20000"/>
          </a:bodyPr>
          <a:lstStyle/>
          <a:p>
            <a:r>
              <a:rPr lang="en-GB" dirty="0"/>
              <a:t>Busy District General Hospital</a:t>
            </a:r>
          </a:p>
          <a:p>
            <a:r>
              <a:rPr lang="en-GB" dirty="0"/>
              <a:t>4800 deliveries per </a:t>
            </a:r>
            <a:r>
              <a:rPr lang="en-GB" dirty="0" err="1"/>
              <a:t>yr</a:t>
            </a:r>
            <a:r>
              <a:rPr lang="en-GB" dirty="0"/>
              <a:t> </a:t>
            </a:r>
          </a:p>
          <a:p>
            <a:pPr lvl="1"/>
            <a:r>
              <a:rPr lang="en-GB" dirty="0"/>
              <a:t>Increasing acuity  - mat age, BMI, diabetes, co-morbidities</a:t>
            </a:r>
          </a:p>
          <a:p>
            <a:pPr lvl="1"/>
            <a:r>
              <a:rPr lang="en-GB" dirty="0"/>
              <a:t>40% CS rate (from 30%)</a:t>
            </a:r>
          </a:p>
          <a:p>
            <a:pPr marL="457200" lvl="1" indent="0">
              <a:buNone/>
            </a:pPr>
            <a:endParaRPr lang="en-GB" dirty="0"/>
          </a:p>
          <a:p>
            <a:r>
              <a:rPr lang="en-GB" dirty="0"/>
              <a:t>Consultant delivered anaesthetic care 8-8 weekdays plus 8-5 weekend</a:t>
            </a:r>
          </a:p>
          <a:p>
            <a:r>
              <a:rPr lang="en-GB" dirty="0"/>
              <a:t>Dedicated elective CS list every weekday. Plan to expand into pm.</a:t>
            </a:r>
          </a:p>
          <a:p>
            <a:r>
              <a:rPr lang="en-GB" dirty="0"/>
              <a:t>High risk antenatal anaesthetic clinic  &amp; cardiac antenatal clinic– MDT delivery planning </a:t>
            </a:r>
          </a:p>
          <a:p>
            <a:r>
              <a:rPr lang="en-GB" dirty="0"/>
              <a:t>ROTEM </a:t>
            </a:r>
          </a:p>
          <a:p>
            <a:r>
              <a:rPr lang="en-GB" dirty="0"/>
              <a:t>Fully digital EPR – Cerner Obstetrics view and </a:t>
            </a:r>
            <a:r>
              <a:rPr lang="en-GB" dirty="0" err="1"/>
              <a:t>SAAnaesthesia</a:t>
            </a:r>
            <a:endParaRPr lang="en-GB" dirty="0"/>
          </a:p>
          <a:p>
            <a:endParaRPr lang="en-GB" dirty="0"/>
          </a:p>
          <a:p>
            <a:pPr marL="457200" lvl="1" indent="0">
              <a:buNone/>
            </a:pPr>
            <a:endParaRPr lang="en-GB" dirty="0"/>
          </a:p>
        </p:txBody>
      </p:sp>
    </p:spTree>
    <p:extLst>
      <p:ext uri="{BB962C8B-B14F-4D97-AF65-F5344CB8AC3E}">
        <p14:creationId xmlns:p14="http://schemas.microsoft.com/office/powerpoint/2010/main" val="3822310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Leadership opportunities</a:t>
            </a:r>
          </a:p>
        </p:txBody>
      </p:sp>
      <p:sp>
        <p:nvSpPr>
          <p:cNvPr id="3" name="Content Placeholder 2"/>
          <p:cNvSpPr>
            <a:spLocks noGrp="1"/>
          </p:cNvSpPr>
          <p:nvPr>
            <p:ph idx="1"/>
          </p:nvPr>
        </p:nvSpPr>
        <p:spPr/>
        <p:txBody>
          <a:bodyPr/>
          <a:lstStyle/>
          <a:p>
            <a:r>
              <a:rPr lang="en-GB" dirty="0"/>
              <a:t>Faculty / anaesthetic lead for MDT training </a:t>
            </a:r>
          </a:p>
          <a:p>
            <a:pPr lvl="1"/>
            <a:r>
              <a:rPr lang="en-GB" dirty="0"/>
              <a:t>PROMPT plus weekly in situ skills drills </a:t>
            </a:r>
          </a:p>
          <a:p>
            <a:pPr lvl="1"/>
            <a:r>
              <a:rPr lang="en-GB" dirty="0"/>
              <a:t>Develop</a:t>
            </a:r>
            <a:r>
              <a:rPr lang="en-US" dirty="0"/>
              <a:t>, </a:t>
            </a:r>
            <a:r>
              <a:rPr lang="en-US" dirty="0" err="1"/>
              <a:t>organise</a:t>
            </a:r>
            <a:r>
              <a:rPr lang="en-US" dirty="0"/>
              <a:t> and evaluate ongoing multidisciplinary drills training in light of </a:t>
            </a:r>
            <a:r>
              <a:rPr lang="en-US" dirty="0" err="1"/>
              <a:t>Ockendon</a:t>
            </a:r>
            <a:r>
              <a:rPr lang="en-US" dirty="0"/>
              <a:t> review</a:t>
            </a:r>
            <a:endParaRPr lang="en-GB" dirty="0"/>
          </a:p>
          <a:p>
            <a:r>
              <a:rPr lang="en-GB" dirty="0"/>
              <a:t>IACOA training – dedicated morning every week</a:t>
            </a:r>
          </a:p>
          <a:p>
            <a:r>
              <a:rPr lang="en-GB" dirty="0"/>
              <a:t>Guideline review and development</a:t>
            </a:r>
          </a:p>
          <a:p>
            <a:r>
              <a:rPr lang="en-GB" dirty="0"/>
              <a:t>Intrapartum forum meeting, Obstetric clinical governance, BOBS LMNS Quality &amp; Safety forum</a:t>
            </a:r>
          </a:p>
        </p:txBody>
      </p:sp>
    </p:spTree>
    <p:extLst>
      <p:ext uri="{BB962C8B-B14F-4D97-AF65-F5344CB8AC3E}">
        <p14:creationId xmlns:p14="http://schemas.microsoft.com/office/powerpoint/2010/main" val="2201602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QI opportunities </a:t>
            </a:r>
          </a:p>
        </p:txBody>
      </p:sp>
      <p:sp>
        <p:nvSpPr>
          <p:cNvPr id="3" name="Content Placeholder 2"/>
          <p:cNvSpPr>
            <a:spLocks noGrp="1"/>
          </p:cNvSpPr>
          <p:nvPr>
            <p:ph idx="1"/>
          </p:nvPr>
        </p:nvSpPr>
        <p:spPr/>
        <p:txBody>
          <a:bodyPr>
            <a:normAutofit/>
          </a:bodyPr>
          <a:lstStyle/>
          <a:p>
            <a:endParaRPr lang="en-GB" dirty="0"/>
          </a:p>
          <a:p>
            <a:r>
              <a:rPr lang="en-GB" dirty="0"/>
              <a:t>Nitrous oxide mitigation + sustainability projects</a:t>
            </a:r>
          </a:p>
          <a:p>
            <a:r>
              <a:rPr lang="en-GB" dirty="0"/>
              <a:t>Higher Monitoring Area Transformation project – </a:t>
            </a:r>
            <a:r>
              <a:rPr lang="en-GB" dirty="0" err="1"/>
              <a:t>incl</a:t>
            </a:r>
            <a:r>
              <a:rPr lang="en-GB" dirty="0"/>
              <a:t> midwife HDU training</a:t>
            </a:r>
          </a:p>
          <a:p>
            <a:r>
              <a:rPr lang="en-GB" dirty="0"/>
              <a:t>Expanding elective CS list / theatre scheduling</a:t>
            </a:r>
          </a:p>
          <a:p>
            <a:r>
              <a:rPr lang="en-GB" dirty="0"/>
              <a:t>Increasing cell saver availability</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701497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E785A8-853C-43E3-927D-6946B92ED9CD}"/>
              </a:ext>
            </a:extLst>
          </p:cNvPr>
          <p:cNvPicPr>
            <a:picLocks noChangeAspect="1"/>
          </p:cNvPicPr>
          <p:nvPr/>
        </p:nvPicPr>
        <p:blipFill rotWithShape="1">
          <a:blip r:embed="rId3"/>
          <a:srcRect l="18634" r="20482"/>
          <a:stretch/>
        </p:blipFill>
        <p:spPr>
          <a:xfrm>
            <a:off x="5958843"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3">
            <a:extLst>
              <a:ext uri="{FF2B5EF4-FFF2-40B4-BE49-F238E27FC236}">
                <a16:creationId xmlns:a16="http://schemas.microsoft.com/office/drawing/2014/main" id="{8617D91B-3813-4EDD-BD63-14D5C38AD4F7}"/>
              </a:ext>
            </a:extLst>
          </p:cNvPr>
          <p:cNvSpPr>
            <a:spLocks noGrp="1"/>
          </p:cNvSpPr>
          <p:nvPr>
            <p:ph type="ctrTitle"/>
          </p:nvPr>
        </p:nvSpPr>
        <p:spPr>
          <a:xfrm>
            <a:off x="962526" y="3327960"/>
            <a:ext cx="5133475" cy="2427120"/>
          </a:xfrm>
        </p:spPr>
        <p:txBody>
          <a:bodyPr anchor="t">
            <a:normAutofit/>
          </a:bodyPr>
          <a:lstStyle/>
          <a:p>
            <a:r>
              <a:rPr lang="en-GB" sz="4700" b="1" dirty="0">
                <a:solidFill>
                  <a:srgbClr val="0070C0"/>
                </a:solidFill>
              </a:rPr>
              <a:t>SIA Bariatrics</a:t>
            </a:r>
          </a:p>
        </p:txBody>
      </p:sp>
      <p:pic>
        <p:nvPicPr>
          <p:cNvPr id="8" name="Picture 7" descr="A screenshot of a cell phone&#10;&#10;Description generated with high confidence">
            <a:extLst>
              <a:ext uri="{FF2B5EF4-FFF2-40B4-BE49-F238E27FC236}">
                <a16:creationId xmlns:a16="http://schemas.microsoft.com/office/drawing/2014/main" id="{502F3B42-7829-43CE-8270-0C06453EB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8009" y="5517232"/>
            <a:ext cx="2237969" cy="1340768"/>
          </a:xfrm>
          <a:prstGeom prst="rect">
            <a:avLst/>
          </a:prstGeom>
        </p:spPr>
      </p:pic>
    </p:spTree>
    <p:extLst>
      <p:ext uri="{BB962C8B-B14F-4D97-AF65-F5344CB8AC3E}">
        <p14:creationId xmlns:p14="http://schemas.microsoft.com/office/powerpoint/2010/main" val="308163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 Currently 7 SIAs on offer at RBH:</a:t>
            </a:r>
          </a:p>
        </p:txBody>
      </p:sp>
      <p:sp>
        <p:nvSpPr>
          <p:cNvPr id="3" name="Content Placeholder 2"/>
          <p:cNvSpPr>
            <a:spLocks noGrp="1"/>
          </p:cNvSpPr>
          <p:nvPr>
            <p:ph idx="1"/>
          </p:nvPr>
        </p:nvSpPr>
        <p:spPr/>
        <p:txBody>
          <a:bodyPr>
            <a:normAutofit lnSpcReduction="10000"/>
          </a:bodyPr>
          <a:lstStyle/>
          <a:p>
            <a:r>
              <a:rPr lang="en-GB" dirty="0"/>
              <a:t>POM – Dr Jennie </a:t>
            </a:r>
            <a:r>
              <a:rPr lang="en-GB" dirty="0" err="1"/>
              <a:t>Rechner</a:t>
            </a:r>
            <a:r>
              <a:rPr lang="en-GB" dirty="0"/>
              <a:t> (6m)</a:t>
            </a:r>
          </a:p>
          <a:p>
            <a:r>
              <a:rPr lang="en-GB" dirty="0"/>
              <a:t>Major general – Dr Richard Barnes (3m ?)</a:t>
            </a:r>
          </a:p>
          <a:p>
            <a:r>
              <a:rPr lang="en-GB" dirty="0"/>
              <a:t>Complex Airway – Dr Ed </a:t>
            </a:r>
            <a:r>
              <a:rPr lang="en-GB" dirty="0" err="1"/>
              <a:t>Todman</a:t>
            </a:r>
            <a:r>
              <a:rPr lang="en-GB" dirty="0"/>
              <a:t> and Dr Jon Mayer (3-6m)</a:t>
            </a:r>
          </a:p>
          <a:p>
            <a:r>
              <a:rPr lang="en-GB" dirty="0"/>
              <a:t>Regional – Dr Julie </a:t>
            </a:r>
            <a:r>
              <a:rPr lang="en-GB" dirty="0" err="1"/>
              <a:t>Kuzhively</a:t>
            </a:r>
            <a:r>
              <a:rPr lang="en-GB" dirty="0"/>
              <a:t> and Dr Kelly Place (3-6m)</a:t>
            </a:r>
          </a:p>
          <a:p>
            <a:r>
              <a:rPr lang="en-GB" dirty="0"/>
              <a:t>Pain – Dr Deepak Ravindran and Dr Ram </a:t>
            </a:r>
            <a:r>
              <a:rPr lang="en-GB" dirty="0" err="1"/>
              <a:t>Dhotarkar</a:t>
            </a:r>
            <a:r>
              <a:rPr lang="en-GB" dirty="0"/>
              <a:t> (6m)</a:t>
            </a:r>
          </a:p>
          <a:p>
            <a:r>
              <a:rPr lang="en-GB" dirty="0"/>
              <a:t>Obstetrics (Group 1) – Dr Lauren Williams (3-6m)</a:t>
            </a:r>
          </a:p>
          <a:p>
            <a:r>
              <a:rPr lang="en-GB" dirty="0"/>
              <a:t>Bariatrics – Dr Simon Coleman (6m)</a:t>
            </a:r>
          </a:p>
          <a:p>
            <a:endParaRPr lang="en-GB" dirty="0"/>
          </a:p>
          <a:p>
            <a:pPr marL="0" indent="0">
              <a:buNone/>
            </a:pPr>
            <a:r>
              <a:rPr lang="en-GB" sz="1800" dirty="0" err="1"/>
              <a:t>n.b.</a:t>
            </a:r>
            <a:r>
              <a:rPr lang="en-GB" sz="1800" dirty="0"/>
              <a:t> All are ’Group 2’ SIAs except </a:t>
            </a:r>
            <a:r>
              <a:rPr lang="en-GB" sz="1800" dirty="0" err="1"/>
              <a:t>obs</a:t>
            </a:r>
            <a:r>
              <a:rPr lang="en-GB" sz="1800" dirty="0"/>
              <a:t> thus are 3-6 months modules</a:t>
            </a:r>
          </a:p>
          <a:p>
            <a:pPr marL="457200" lvl="1" indent="0">
              <a:buNone/>
            </a:pPr>
            <a:endParaRPr lang="en-GB" dirty="0"/>
          </a:p>
        </p:txBody>
      </p:sp>
    </p:spTree>
    <p:extLst>
      <p:ext uri="{BB962C8B-B14F-4D97-AF65-F5344CB8AC3E}">
        <p14:creationId xmlns:p14="http://schemas.microsoft.com/office/powerpoint/2010/main" val="673072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5F393-7C80-024A-AAF3-5868F117B8D2}"/>
              </a:ext>
            </a:extLst>
          </p:cNvPr>
          <p:cNvSpPr>
            <a:spLocks noGrp="1"/>
          </p:cNvSpPr>
          <p:nvPr>
            <p:ph type="title"/>
          </p:nvPr>
        </p:nvSpPr>
        <p:spPr/>
        <p:txBody>
          <a:bodyPr/>
          <a:lstStyle/>
          <a:p>
            <a:r>
              <a:rPr lang="en-US" dirty="0"/>
              <a:t>Bariatric SIA</a:t>
            </a:r>
          </a:p>
        </p:txBody>
      </p:sp>
      <p:sp>
        <p:nvSpPr>
          <p:cNvPr id="3" name="Content Placeholder 2">
            <a:extLst>
              <a:ext uri="{FF2B5EF4-FFF2-40B4-BE49-F238E27FC236}">
                <a16:creationId xmlns:a16="http://schemas.microsoft.com/office/drawing/2014/main" id="{B04D92B9-20D1-5748-B7AA-8FC344F6224D}"/>
              </a:ext>
            </a:extLst>
          </p:cNvPr>
          <p:cNvSpPr>
            <a:spLocks noGrp="1"/>
          </p:cNvSpPr>
          <p:nvPr>
            <p:ph idx="1"/>
          </p:nvPr>
        </p:nvSpPr>
        <p:spPr/>
        <p:txBody>
          <a:bodyPr/>
          <a:lstStyle/>
          <a:p>
            <a:r>
              <a:rPr lang="en-US" dirty="0"/>
              <a:t>Bariatric surgery</a:t>
            </a:r>
          </a:p>
          <a:p>
            <a:pPr lvl="1"/>
            <a:r>
              <a:rPr lang="en-US" dirty="0"/>
              <a:t>Estimated eligible population 9 million adults in UK</a:t>
            </a:r>
          </a:p>
          <a:p>
            <a:pPr lvl="1"/>
            <a:r>
              <a:rPr lang="en-US" dirty="0"/>
              <a:t>Paediatrics too</a:t>
            </a:r>
          </a:p>
          <a:p>
            <a:pPr lvl="1"/>
            <a:r>
              <a:rPr lang="en-US" dirty="0"/>
              <a:t>Est 7000 cases per year</a:t>
            </a:r>
          </a:p>
          <a:p>
            <a:pPr lvl="1"/>
            <a:r>
              <a:rPr lang="en-US" dirty="0"/>
              <a:t>Highly clinically effective</a:t>
            </a:r>
          </a:p>
          <a:p>
            <a:pPr lvl="1"/>
            <a:r>
              <a:rPr lang="en-US" dirty="0"/>
              <a:t>Highly cost effective</a:t>
            </a:r>
          </a:p>
          <a:p>
            <a:r>
              <a:rPr lang="en-US" dirty="0"/>
              <a:t>Bariatric anaesthesia</a:t>
            </a:r>
          </a:p>
          <a:p>
            <a:pPr lvl="1"/>
            <a:r>
              <a:rPr lang="en-US" dirty="0"/>
              <a:t>Challenging</a:t>
            </a:r>
          </a:p>
          <a:p>
            <a:pPr lvl="1"/>
            <a:r>
              <a:rPr lang="en-US" dirty="0"/>
              <a:t>Comorbidities</a:t>
            </a:r>
          </a:p>
          <a:p>
            <a:pPr lvl="1"/>
            <a:r>
              <a:rPr lang="en-US" dirty="0"/>
              <a:t>Proper MDT</a:t>
            </a:r>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3457743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D768E-42DA-374B-869D-F24487D31218}"/>
              </a:ext>
            </a:extLst>
          </p:cNvPr>
          <p:cNvSpPr>
            <a:spLocks noGrp="1"/>
          </p:cNvSpPr>
          <p:nvPr>
            <p:ph type="title"/>
          </p:nvPr>
        </p:nvSpPr>
        <p:spPr/>
        <p:txBody>
          <a:bodyPr/>
          <a:lstStyle/>
          <a:p>
            <a:r>
              <a:rPr lang="en-US" dirty="0"/>
              <a:t>Bariatrics at RBH</a:t>
            </a:r>
          </a:p>
        </p:txBody>
      </p:sp>
      <p:sp>
        <p:nvSpPr>
          <p:cNvPr id="3" name="Content Placeholder 2">
            <a:extLst>
              <a:ext uri="{FF2B5EF4-FFF2-40B4-BE49-F238E27FC236}">
                <a16:creationId xmlns:a16="http://schemas.microsoft.com/office/drawing/2014/main" id="{36124312-523B-8D41-BB31-0A8B91694510}"/>
              </a:ext>
            </a:extLst>
          </p:cNvPr>
          <p:cNvSpPr>
            <a:spLocks noGrp="1"/>
          </p:cNvSpPr>
          <p:nvPr>
            <p:ph idx="1"/>
          </p:nvPr>
        </p:nvSpPr>
        <p:spPr/>
        <p:txBody>
          <a:bodyPr/>
          <a:lstStyle/>
          <a:p>
            <a:r>
              <a:rPr lang="en-US" dirty="0"/>
              <a:t>Regional </a:t>
            </a:r>
            <a:r>
              <a:rPr lang="en-US" dirty="0" err="1"/>
              <a:t>centre</a:t>
            </a:r>
            <a:r>
              <a:rPr lang="en-US" dirty="0"/>
              <a:t>: 200+ operations per year</a:t>
            </a:r>
          </a:p>
          <a:p>
            <a:pPr lvl="1"/>
            <a:r>
              <a:rPr lang="en-US" dirty="0"/>
              <a:t>Robotic surgery</a:t>
            </a:r>
          </a:p>
          <a:p>
            <a:pPr lvl="1"/>
            <a:r>
              <a:rPr lang="en-US" dirty="0"/>
              <a:t>Endoscopic surgery</a:t>
            </a:r>
          </a:p>
          <a:p>
            <a:pPr lvl="1"/>
            <a:r>
              <a:rPr lang="en-US" dirty="0"/>
              <a:t>5 surgeons, 4 anaesthetists</a:t>
            </a:r>
          </a:p>
          <a:p>
            <a:r>
              <a:rPr lang="en-US" dirty="0"/>
              <a:t>2-3 lists per week</a:t>
            </a:r>
          </a:p>
          <a:p>
            <a:r>
              <a:rPr lang="en-US" dirty="0"/>
              <a:t>MDT every fortnight weeks</a:t>
            </a:r>
          </a:p>
          <a:p>
            <a:r>
              <a:rPr lang="en-US" dirty="0"/>
              <a:t>SOBA/IFSO/BOMSS/Orleans/Bruges/Rotterdam</a:t>
            </a:r>
          </a:p>
          <a:p>
            <a:endParaRPr lang="en-US" dirty="0"/>
          </a:p>
          <a:p>
            <a:r>
              <a:rPr lang="en-US" dirty="0"/>
              <a:t>Alumni: Claire Seeley, Gopalan Radhakrishnan</a:t>
            </a:r>
          </a:p>
        </p:txBody>
      </p:sp>
    </p:spTree>
    <p:extLst>
      <p:ext uri="{BB962C8B-B14F-4D97-AF65-F5344CB8AC3E}">
        <p14:creationId xmlns:p14="http://schemas.microsoft.com/office/powerpoint/2010/main" val="3472915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E785A8-853C-43E3-927D-6946B92ED9CD}"/>
              </a:ext>
            </a:extLst>
          </p:cNvPr>
          <p:cNvPicPr>
            <a:picLocks noChangeAspect="1"/>
          </p:cNvPicPr>
          <p:nvPr/>
        </p:nvPicPr>
        <p:blipFill rotWithShape="1">
          <a:blip r:embed="rId3"/>
          <a:srcRect l="18634" r="20482"/>
          <a:stretch/>
        </p:blipFill>
        <p:spPr>
          <a:xfrm>
            <a:off x="6196993"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3">
            <a:extLst>
              <a:ext uri="{FF2B5EF4-FFF2-40B4-BE49-F238E27FC236}">
                <a16:creationId xmlns:a16="http://schemas.microsoft.com/office/drawing/2014/main" id="{8617D91B-3813-4EDD-BD63-14D5C38AD4F7}"/>
              </a:ext>
            </a:extLst>
          </p:cNvPr>
          <p:cNvSpPr>
            <a:spLocks noGrp="1"/>
          </p:cNvSpPr>
          <p:nvPr>
            <p:ph type="ctrTitle"/>
          </p:nvPr>
        </p:nvSpPr>
        <p:spPr>
          <a:xfrm>
            <a:off x="962526" y="3327960"/>
            <a:ext cx="5133475" cy="2427120"/>
          </a:xfrm>
        </p:spPr>
        <p:txBody>
          <a:bodyPr anchor="t">
            <a:normAutofit/>
          </a:bodyPr>
          <a:lstStyle/>
          <a:p>
            <a:r>
              <a:rPr lang="en-GB" sz="4700" b="1" dirty="0">
                <a:solidFill>
                  <a:srgbClr val="0070C0"/>
                </a:solidFill>
              </a:rPr>
              <a:t>Any Questions?</a:t>
            </a:r>
          </a:p>
        </p:txBody>
      </p:sp>
      <p:pic>
        <p:nvPicPr>
          <p:cNvPr id="8" name="Picture 7" descr="A screenshot of a cell phone&#10;&#10;Description generated with high confidence">
            <a:extLst>
              <a:ext uri="{FF2B5EF4-FFF2-40B4-BE49-F238E27FC236}">
                <a16:creationId xmlns:a16="http://schemas.microsoft.com/office/drawing/2014/main" id="{502F3B42-7829-43CE-8270-0C06453EB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8009" y="5517232"/>
            <a:ext cx="2237969" cy="1340768"/>
          </a:xfrm>
          <a:prstGeom prst="rect">
            <a:avLst/>
          </a:prstGeom>
        </p:spPr>
      </p:pic>
    </p:spTree>
    <p:extLst>
      <p:ext uri="{BB962C8B-B14F-4D97-AF65-F5344CB8AC3E}">
        <p14:creationId xmlns:p14="http://schemas.microsoft.com/office/powerpoint/2010/main" val="155364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Module leads + wider faculty</a:t>
            </a:r>
          </a:p>
        </p:txBody>
      </p:sp>
      <p:sp>
        <p:nvSpPr>
          <p:cNvPr id="3" name="Content Placeholder 2"/>
          <p:cNvSpPr>
            <a:spLocks noGrp="1"/>
          </p:cNvSpPr>
          <p:nvPr>
            <p:ph idx="1"/>
          </p:nvPr>
        </p:nvSpPr>
        <p:spPr/>
        <p:txBody>
          <a:bodyPr>
            <a:normAutofit lnSpcReduction="10000"/>
          </a:bodyPr>
          <a:lstStyle/>
          <a:p>
            <a:r>
              <a:rPr lang="en-GB" sz="2000" b="1" dirty="0"/>
              <a:t>POM</a:t>
            </a:r>
            <a:r>
              <a:rPr lang="en-GB" sz="2000" dirty="0"/>
              <a:t> – Dr Jennie </a:t>
            </a:r>
            <a:r>
              <a:rPr lang="en-GB" sz="2000" dirty="0" err="1"/>
              <a:t>Rechner</a:t>
            </a:r>
            <a:r>
              <a:rPr lang="en-GB" sz="2000" dirty="0"/>
              <a:t> (</a:t>
            </a:r>
            <a:r>
              <a:rPr lang="en-GB" sz="2000" b="0" i="0" u="none" strike="noStrike" dirty="0">
                <a:solidFill>
                  <a:srgbClr val="000000"/>
                </a:solidFill>
                <a:effectLst/>
                <a:latin typeface="Calibri" panose="020F0502020204030204" pitchFamily="34" charset="0"/>
                <a:hlinkClick r:id="rId2"/>
              </a:rPr>
              <a:t>Jennie.Rechner@royalberkshire.nhs.uk</a:t>
            </a:r>
            <a:r>
              <a:rPr lang="en-GB" sz="2000" b="0" i="0" u="none" strike="noStrike" dirty="0">
                <a:solidFill>
                  <a:srgbClr val="000000"/>
                </a:solidFill>
                <a:effectLst/>
                <a:latin typeface="Calibri" panose="020F0502020204030204" pitchFamily="34" charset="0"/>
              </a:rPr>
              <a:t>) +Sara </a:t>
            </a:r>
            <a:r>
              <a:rPr lang="en-GB" sz="2000" b="0" i="0" u="none" strike="noStrike" dirty="0" err="1">
                <a:solidFill>
                  <a:srgbClr val="000000"/>
                </a:solidFill>
                <a:effectLst/>
                <a:latin typeface="Calibri" panose="020F0502020204030204" pitchFamily="34" charset="0"/>
              </a:rPr>
              <a:t>McDouall</a:t>
            </a:r>
            <a:r>
              <a:rPr lang="en-GB" sz="2000" b="0" i="0" u="none" strike="noStrike" dirty="0">
                <a:solidFill>
                  <a:srgbClr val="000000"/>
                </a:solidFill>
                <a:effectLst/>
                <a:latin typeface="Calibri" panose="020F0502020204030204" pitchFamily="34" charset="0"/>
              </a:rPr>
              <a:t>, Clare Seeley, Simon </a:t>
            </a:r>
            <a:r>
              <a:rPr lang="en-GB" sz="2000" b="0" i="0" u="none" strike="noStrike" dirty="0" err="1">
                <a:solidFill>
                  <a:srgbClr val="000000"/>
                </a:solidFill>
                <a:effectLst/>
                <a:latin typeface="Calibri" panose="020F0502020204030204" pitchFamily="34" charset="0"/>
              </a:rPr>
              <a:t>Tunstill</a:t>
            </a:r>
            <a:r>
              <a:rPr lang="en-GB" sz="2000" b="0" i="0" u="none" strike="noStrike" dirty="0">
                <a:solidFill>
                  <a:srgbClr val="000000"/>
                </a:solidFill>
                <a:effectLst/>
                <a:latin typeface="Calibri" panose="020F0502020204030204" pitchFamily="34" charset="0"/>
              </a:rPr>
              <a:t>, Doug Barker</a:t>
            </a:r>
            <a:endParaRPr lang="en-GB" sz="2000" dirty="0"/>
          </a:p>
          <a:p>
            <a:r>
              <a:rPr lang="en-GB" sz="2000" b="1" dirty="0"/>
              <a:t>Major general </a:t>
            </a:r>
            <a:r>
              <a:rPr lang="en-GB" sz="2000" dirty="0"/>
              <a:t>– Dr Richard Barnes (</a:t>
            </a:r>
            <a:r>
              <a:rPr lang="en-GB" sz="2000" b="0" i="0" u="none" strike="noStrike" dirty="0">
                <a:solidFill>
                  <a:srgbClr val="000000"/>
                </a:solidFill>
                <a:effectLst/>
                <a:latin typeface="Calibri" panose="020F0502020204030204" pitchFamily="34" charset="0"/>
                <a:hlinkClick r:id="rId3"/>
              </a:rPr>
              <a:t>Richard.Barnes@royalberkshire.nhs.uk</a:t>
            </a:r>
            <a:r>
              <a:rPr lang="en-GB" sz="2000" b="0" i="0" u="none" strike="noStrike" dirty="0">
                <a:solidFill>
                  <a:srgbClr val="000000"/>
                </a:solidFill>
                <a:effectLst/>
                <a:latin typeface="Calibri" panose="020F0502020204030204" pitchFamily="34" charset="0"/>
              </a:rPr>
              <a:t>) + Ed </a:t>
            </a:r>
            <a:r>
              <a:rPr lang="en-GB" sz="2000" b="0" i="0" u="none" strike="noStrike" dirty="0" err="1">
                <a:solidFill>
                  <a:srgbClr val="000000"/>
                </a:solidFill>
                <a:effectLst/>
                <a:latin typeface="Calibri" panose="020F0502020204030204" pitchFamily="34" charset="0"/>
              </a:rPr>
              <a:t>Todman</a:t>
            </a:r>
            <a:endParaRPr lang="en-GB" sz="2000" dirty="0"/>
          </a:p>
          <a:p>
            <a:r>
              <a:rPr lang="en-GB" sz="2000" b="1" dirty="0"/>
              <a:t>Complex Airway </a:t>
            </a:r>
            <a:r>
              <a:rPr lang="en-GB" sz="2000" dirty="0"/>
              <a:t>– Dr Ed </a:t>
            </a:r>
            <a:r>
              <a:rPr lang="en-GB" sz="2000" dirty="0" err="1"/>
              <a:t>Todman</a:t>
            </a:r>
            <a:r>
              <a:rPr lang="en-GB" sz="2000" dirty="0"/>
              <a:t> (</a:t>
            </a:r>
            <a:r>
              <a:rPr lang="en-GB" sz="2000" dirty="0">
                <a:hlinkClick r:id="rId4"/>
              </a:rPr>
              <a:t>ed.todman@royalberkshire.nhs.uk</a:t>
            </a:r>
            <a:r>
              <a:rPr lang="en-GB" sz="2000" dirty="0"/>
              <a:t>) + Dr Jon Mayer and Simon Coleman</a:t>
            </a:r>
          </a:p>
          <a:p>
            <a:r>
              <a:rPr lang="en-GB" sz="2000" b="1" dirty="0"/>
              <a:t>Regional </a:t>
            </a:r>
            <a:r>
              <a:rPr lang="en-GB" sz="2000" dirty="0"/>
              <a:t>– Dr Julie </a:t>
            </a:r>
            <a:r>
              <a:rPr lang="en-GB" sz="2000" dirty="0" err="1"/>
              <a:t>Kuzhively</a:t>
            </a:r>
            <a:r>
              <a:rPr lang="en-GB" sz="2000" dirty="0"/>
              <a:t> (</a:t>
            </a:r>
            <a:r>
              <a:rPr lang="en-GB" sz="2000" dirty="0">
                <a:hlinkClick r:id="rId5"/>
              </a:rPr>
              <a:t>julie.kuzhively@royalberkshire.nhs.uk</a:t>
            </a:r>
            <a:r>
              <a:rPr lang="en-GB" sz="2000" dirty="0"/>
              <a:t>) and Dr Kelly Place (</a:t>
            </a:r>
            <a:r>
              <a:rPr lang="en-GB" sz="2000" dirty="0" err="1"/>
              <a:t>kelly.place@royalberkshire.nhs.uk</a:t>
            </a:r>
            <a:r>
              <a:rPr lang="en-GB" sz="2000" dirty="0"/>
              <a:t>)</a:t>
            </a:r>
          </a:p>
          <a:p>
            <a:r>
              <a:rPr lang="en-GB" sz="2000" b="1" dirty="0"/>
              <a:t>Pain</a:t>
            </a:r>
            <a:r>
              <a:rPr lang="en-GB" sz="2000" dirty="0"/>
              <a:t> – Dr Deepak Ravindran (</a:t>
            </a:r>
            <a:r>
              <a:rPr lang="en-GB" sz="2000" dirty="0">
                <a:hlinkClick r:id="rId6"/>
              </a:rPr>
              <a:t>deepak.ravindran@royalberkshire.nhs.uk</a:t>
            </a:r>
            <a:r>
              <a:rPr lang="en-GB" sz="2000" dirty="0"/>
              <a:t>) and Dr Ram </a:t>
            </a:r>
            <a:r>
              <a:rPr lang="en-GB" sz="2000" dirty="0" err="1"/>
              <a:t>Dhotarkar</a:t>
            </a:r>
            <a:r>
              <a:rPr lang="en-GB" sz="2000" dirty="0"/>
              <a:t> (</a:t>
            </a:r>
            <a:r>
              <a:rPr lang="en-GB" sz="2000" dirty="0" err="1"/>
              <a:t>ram.dhotarkar@royalberkshire.nhs.uk</a:t>
            </a:r>
            <a:r>
              <a:rPr lang="en-GB" sz="2000" dirty="0"/>
              <a:t>)</a:t>
            </a:r>
          </a:p>
          <a:p>
            <a:r>
              <a:rPr lang="en-GB" sz="2000" b="1" dirty="0"/>
              <a:t>Obstetrics</a:t>
            </a:r>
            <a:r>
              <a:rPr lang="en-GB" sz="2000" dirty="0"/>
              <a:t> – Dr Lauren Williams (</a:t>
            </a:r>
            <a:r>
              <a:rPr lang="en-GB" sz="2000" dirty="0">
                <a:hlinkClick r:id="rId7"/>
              </a:rPr>
              <a:t>lauren.williams@royalberkshire.nhs.uk</a:t>
            </a:r>
            <a:r>
              <a:rPr lang="en-GB" sz="2000" dirty="0"/>
              <a:t>) + Sarah Williams, Guy Jackson</a:t>
            </a:r>
          </a:p>
          <a:p>
            <a:r>
              <a:rPr lang="en-GB" sz="2000" b="1" dirty="0"/>
              <a:t>Bariatrics </a:t>
            </a:r>
            <a:r>
              <a:rPr lang="en-GB" sz="2000" dirty="0"/>
              <a:t>– Dr Simon Coleman (</a:t>
            </a:r>
            <a:r>
              <a:rPr lang="en-GB" sz="2000" dirty="0">
                <a:hlinkClick r:id="rId8"/>
              </a:rPr>
              <a:t>simon.coleman@royalberkshire.nhs.uk</a:t>
            </a:r>
            <a:r>
              <a:rPr lang="en-GB" sz="2000" dirty="0"/>
              <a:t>) + Clare Seeley, Gopal </a:t>
            </a:r>
            <a:r>
              <a:rPr lang="en-GB" sz="2000" dirty="0" err="1"/>
              <a:t>Radharkrishnan</a:t>
            </a:r>
            <a:r>
              <a:rPr lang="en-GB" sz="2000" dirty="0"/>
              <a:t>, Kate Paterson, Kim </a:t>
            </a:r>
            <a:r>
              <a:rPr lang="en-GB" sz="2000" dirty="0" err="1"/>
              <a:t>Soulsby</a:t>
            </a:r>
            <a:endParaRPr lang="en-GB" sz="2000" dirty="0"/>
          </a:p>
          <a:p>
            <a:endParaRPr lang="en-GB" dirty="0"/>
          </a:p>
          <a:p>
            <a:pPr marL="457200" lvl="1" indent="0">
              <a:buNone/>
            </a:pPr>
            <a:endParaRPr lang="en-GB" dirty="0"/>
          </a:p>
        </p:txBody>
      </p:sp>
    </p:spTree>
    <p:extLst>
      <p:ext uri="{BB962C8B-B14F-4D97-AF65-F5344CB8AC3E}">
        <p14:creationId xmlns:p14="http://schemas.microsoft.com/office/powerpoint/2010/main" val="6097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RBH</a:t>
            </a:r>
          </a:p>
        </p:txBody>
      </p:sp>
      <p:sp>
        <p:nvSpPr>
          <p:cNvPr id="3" name="Content Placeholder 2"/>
          <p:cNvSpPr>
            <a:spLocks noGrp="1"/>
          </p:cNvSpPr>
          <p:nvPr>
            <p:ph idx="1"/>
          </p:nvPr>
        </p:nvSpPr>
        <p:spPr/>
        <p:txBody>
          <a:bodyPr>
            <a:normAutofit/>
          </a:bodyPr>
          <a:lstStyle/>
          <a:p>
            <a:r>
              <a:rPr lang="en-GB" dirty="0"/>
              <a:t>Busy DGH with excellent on call exposure to prepare for solo consultant working</a:t>
            </a:r>
          </a:p>
          <a:p>
            <a:r>
              <a:rPr lang="en-GB" dirty="0"/>
              <a:t>Remodelling of consultant on call to provide more bespoke training</a:t>
            </a:r>
          </a:p>
          <a:p>
            <a:r>
              <a:rPr lang="en-GB" dirty="0"/>
              <a:t>Previous fellows have created a niche leading to consultant </a:t>
            </a:r>
            <a:r>
              <a:rPr lang="en-GB" dirty="0" err="1"/>
              <a:t>appoinment</a:t>
            </a:r>
            <a:endParaRPr lang="en-GB" dirty="0"/>
          </a:p>
          <a:p>
            <a:r>
              <a:rPr lang="en-GB" dirty="0"/>
              <a:t>Sim centre</a:t>
            </a:r>
          </a:p>
          <a:p>
            <a:endParaRPr lang="en-GB" dirty="0"/>
          </a:p>
          <a:p>
            <a:pPr marL="0" indent="0">
              <a:buNone/>
            </a:pPr>
            <a:endParaRPr lang="en-GB" dirty="0"/>
          </a:p>
          <a:p>
            <a:pPr marL="457200" lvl="1" indent="0">
              <a:buNone/>
            </a:pPr>
            <a:endParaRPr lang="en-GB" dirty="0"/>
          </a:p>
        </p:txBody>
      </p:sp>
    </p:spTree>
    <p:extLst>
      <p:ext uri="{BB962C8B-B14F-4D97-AF65-F5344CB8AC3E}">
        <p14:creationId xmlns:p14="http://schemas.microsoft.com/office/powerpoint/2010/main" val="335299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E785A8-853C-43E3-927D-6946B92ED9CD}"/>
              </a:ext>
            </a:extLst>
          </p:cNvPr>
          <p:cNvPicPr>
            <a:picLocks noChangeAspect="1"/>
          </p:cNvPicPr>
          <p:nvPr/>
        </p:nvPicPr>
        <p:blipFill rotWithShape="1">
          <a:blip r:embed="rId3"/>
          <a:srcRect l="18634" r="20482"/>
          <a:stretch/>
        </p:blipFill>
        <p:spPr>
          <a:xfrm>
            <a:off x="5958843"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3">
            <a:extLst>
              <a:ext uri="{FF2B5EF4-FFF2-40B4-BE49-F238E27FC236}">
                <a16:creationId xmlns:a16="http://schemas.microsoft.com/office/drawing/2014/main" id="{8617D91B-3813-4EDD-BD63-14D5C38AD4F7}"/>
              </a:ext>
            </a:extLst>
          </p:cNvPr>
          <p:cNvSpPr>
            <a:spLocks noGrp="1"/>
          </p:cNvSpPr>
          <p:nvPr>
            <p:ph type="ctrTitle"/>
          </p:nvPr>
        </p:nvSpPr>
        <p:spPr>
          <a:xfrm>
            <a:off x="1593980" y="3327960"/>
            <a:ext cx="4502021" cy="2427120"/>
          </a:xfrm>
        </p:spPr>
        <p:txBody>
          <a:bodyPr anchor="t">
            <a:normAutofit/>
          </a:bodyPr>
          <a:lstStyle/>
          <a:p>
            <a:r>
              <a:rPr lang="en-GB" sz="4700" b="1" dirty="0">
                <a:solidFill>
                  <a:srgbClr val="0070C0"/>
                </a:solidFill>
              </a:rPr>
              <a:t>SIA Perioperative Medicine </a:t>
            </a:r>
          </a:p>
        </p:txBody>
      </p:sp>
      <p:pic>
        <p:nvPicPr>
          <p:cNvPr id="8" name="Picture 7" descr="A screenshot of a cell phone&#10;&#10;Description generated with high confidence">
            <a:extLst>
              <a:ext uri="{FF2B5EF4-FFF2-40B4-BE49-F238E27FC236}">
                <a16:creationId xmlns:a16="http://schemas.microsoft.com/office/drawing/2014/main" id="{502F3B42-7829-43CE-8270-0C06453EB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8009" y="5517232"/>
            <a:ext cx="2237969" cy="1340768"/>
          </a:xfrm>
          <a:prstGeom prst="rect">
            <a:avLst/>
          </a:prstGeom>
        </p:spPr>
      </p:pic>
    </p:spTree>
    <p:extLst>
      <p:ext uri="{BB962C8B-B14F-4D97-AF65-F5344CB8AC3E}">
        <p14:creationId xmlns:p14="http://schemas.microsoft.com/office/powerpoint/2010/main" val="329830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Why Reading?</a:t>
            </a:r>
          </a:p>
        </p:txBody>
      </p:sp>
      <p:sp>
        <p:nvSpPr>
          <p:cNvPr id="3" name="Content Placeholder 2"/>
          <p:cNvSpPr>
            <a:spLocks noGrp="1"/>
          </p:cNvSpPr>
          <p:nvPr>
            <p:ph idx="1"/>
          </p:nvPr>
        </p:nvSpPr>
        <p:spPr/>
        <p:txBody>
          <a:bodyPr>
            <a:normAutofit/>
          </a:bodyPr>
          <a:lstStyle/>
          <a:p>
            <a:r>
              <a:rPr lang="en-GB" dirty="0"/>
              <a:t>Established senior fellow programme in POM since 2017</a:t>
            </a:r>
          </a:p>
          <a:p>
            <a:r>
              <a:rPr lang="en-GB" dirty="0"/>
              <a:t>Trust strategic priority to develop a comprehensive perioperative medicine service.</a:t>
            </a:r>
          </a:p>
          <a:p>
            <a:r>
              <a:rPr lang="en-GB" dirty="0"/>
              <a:t>Service to comprise:</a:t>
            </a:r>
          </a:p>
        </p:txBody>
      </p:sp>
      <p:pic>
        <p:nvPicPr>
          <p:cNvPr id="5" name="Picture 4"/>
          <p:cNvPicPr>
            <a:picLocks noChangeAspect="1"/>
          </p:cNvPicPr>
          <p:nvPr/>
        </p:nvPicPr>
        <p:blipFill>
          <a:blip r:embed="rId2"/>
          <a:stretch>
            <a:fillRect/>
          </a:stretch>
        </p:blipFill>
        <p:spPr>
          <a:xfrm>
            <a:off x="4574452" y="3027671"/>
            <a:ext cx="4572638" cy="3429479"/>
          </a:xfrm>
          <a:prstGeom prst="rect">
            <a:avLst/>
          </a:prstGeom>
          <a:ln>
            <a:solidFill>
              <a:schemeClr val="accent1"/>
            </a:solidFill>
          </a:ln>
        </p:spPr>
      </p:pic>
    </p:spTree>
    <p:extLst>
      <p:ext uri="{BB962C8B-B14F-4D97-AF65-F5344CB8AC3E}">
        <p14:creationId xmlns:p14="http://schemas.microsoft.com/office/powerpoint/2010/main" val="391962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Clinical capabilities</a:t>
            </a:r>
          </a:p>
        </p:txBody>
      </p:sp>
      <p:sp>
        <p:nvSpPr>
          <p:cNvPr id="3" name="Content Placeholder 2"/>
          <p:cNvSpPr>
            <a:spLocks noGrp="1"/>
          </p:cNvSpPr>
          <p:nvPr>
            <p:ph idx="1"/>
          </p:nvPr>
        </p:nvSpPr>
        <p:spPr/>
        <p:txBody>
          <a:bodyPr/>
          <a:lstStyle/>
          <a:p>
            <a:r>
              <a:rPr lang="en-GB" dirty="0"/>
              <a:t>Preoperative assessment with established management of anaemia, OSA, anticoagulation, diabetes, hypertension, frailty, cognitive impairment</a:t>
            </a:r>
          </a:p>
          <a:p>
            <a:r>
              <a:rPr lang="en-GB" dirty="0"/>
              <a:t>Surgical liaison service</a:t>
            </a:r>
          </a:p>
          <a:p>
            <a:r>
              <a:rPr lang="en-GB" dirty="0"/>
              <a:t>Award winning </a:t>
            </a:r>
            <a:r>
              <a:rPr lang="en-GB" dirty="0" err="1"/>
              <a:t>ortho</a:t>
            </a:r>
            <a:r>
              <a:rPr lang="en-GB" dirty="0"/>
              <a:t>-geriatric service</a:t>
            </a:r>
          </a:p>
          <a:p>
            <a:r>
              <a:rPr lang="en-GB" dirty="0"/>
              <a:t>Multidisciplinary high risk anaesthetic clinic in development</a:t>
            </a:r>
          </a:p>
          <a:p>
            <a:r>
              <a:rPr lang="en-GB" dirty="0"/>
              <a:t>Fully digital service</a:t>
            </a:r>
          </a:p>
          <a:p>
            <a:pPr marL="0" indent="0">
              <a:buNone/>
            </a:pPr>
            <a:endParaRPr lang="en-GB" dirty="0"/>
          </a:p>
          <a:p>
            <a:endParaRPr lang="en-GB" dirty="0"/>
          </a:p>
        </p:txBody>
      </p:sp>
    </p:spTree>
    <p:extLst>
      <p:ext uri="{BB962C8B-B14F-4D97-AF65-F5344CB8AC3E}">
        <p14:creationId xmlns:p14="http://schemas.microsoft.com/office/powerpoint/2010/main" val="393337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Leadership capabilities</a:t>
            </a:r>
          </a:p>
        </p:txBody>
      </p:sp>
      <p:sp>
        <p:nvSpPr>
          <p:cNvPr id="3" name="Content Placeholder 2"/>
          <p:cNvSpPr>
            <a:spLocks noGrp="1"/>
          </p:cNvSpPr>
          <p:nvPr>
            <p:ph idx="1"/>
          </p:nvPr>
        </p:nvSpPr>
        <p:spPr/>
        <p:txBody>
          <a:bodyPr/>
          <a:lstStyle/>
          <a:p>
            <a:r>
              <a:rPr lang="en-GB" dirty="0"/>
              <a:t>Work with new Clinical Director to establish a comprehensive POM service</a:t>
            </a:r>
          </a:p>
          <a:p>
            <a:r>
              <a:rPr lang="en-GB" dirty="0"/>
              <a:t>Prehabilitation service in development-  in partnership with technology companies, Oxford Academic Health Science Network and </a:t>
            </a:r>
            <a:r>
              <a:rPr lang="en-GB" dirty="0" err="1"/>
              <a:t>NHSx</a:t>
            </a:r>
            <a:endParaRPr lang="en-GB" dirty="0"/>
          </a:p>
          <a:p>
            <a:r>
              <a:rPr lang="en-GB" dirty="0"/>
              <a:t>Collaborative working with community service and Public Health </a:t>
            </a:r>
          </a:p>
          <a:p>
            <a:r>
              <a:rPr lang="en-GB" dirty="0"/>
              <a:t>Develop skills and knowledge in Project Management and QI tools</a:t>
            </a:r>
          </a:p>
          <a:p>
            <a:endParaRPr lang="en-GB" dirty="0"/>
          </a:p>
          <a:p>
            <a:endParaRPr lang="en-GB" dirty="0"/>
          </a:p>
          <a:p>
            <a:endParaRPr lang="en-GB" dirty="0"/>
          </a:p>
        </p:txBody>
      </p:sp>
    </p:spTree>
    <p:extLst>
      <p:ext uri="{BB962C8B-B14F-4D97-AF65-F5344CB8AC3E}">
        <p14:creationId xmlns:p14="http://schemas.microsoft.com/office/powerpoint/2010/main" val="60537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E785A8-853C-43E3-927D-6946B92ED9CD}"/>
              </a:ext>
            </a:extLst>
          </p:cNvPr>
          <p:cNvPicPr>
            <a:picLocks noChangeAspect="1"/>
          </p:cNvPicPr>
          <p:nvPr/>
        </p:nvPicPr>
        <p:blipFill rotWithShape="1">
          <a:blip r:embed="rId3"/>
          <a:srcRect l="18634" r="20482"/>
          <a:stretch/>
        </p:blipFill>
        <p:spPr>
          <a:xfrm>
            <a:off x="5958843" y="10"/>
            <a:ext cx="4709158"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Title 3">
            <a:extLst>
              <a:ext uri="{FF2B5EF4-FFF2-40B4-BE49-F238E27FC236}">
                <a16:creationId xmlns:a16="http://schemas.microsoft.com/office/drawing/2014/main" id="{8617D91B-3813-4EDD-BD63-14D5C38AD4F7}"/>
              </a:ext>
            </a:extLst>
          </p:cNvPr>
          <p:cNvSpPr>
            <a:spLocks noGrp="1"/>
          </p:cNvSpPr>
          <p:nvPr>
            <p:ph type="ctrTitle"/>
          </p:nvPr>
        </p:nvSpPr>
        <p:spPr>
          <a:xfrm>
            <a:off x="1016405" y="2413560"/>
            <a:ext cx="4502021" cy="2427120"/>
          </a:xfrm>
        </p:spPr>
        <p:txBody>
          <a:bodyPr anchor="t">
            <a:normAutofit/>
          </a:bodyPr>
          <a:lstStyle/>
          <a:p>
            <a:r>
              <a:rPr lang="en-GB" sz="4700" b="1" dirty="0">
                <a:solidFill>
                  <a:srgbClr val="0070C0"/>
                </a:solidFill>
              </a:rPr>
              <a:t>SIA major general surgery</a:t>
            </a:r>
          </a:p>
        </p:txBody>
      </p:sp>
      <p:pic>
        <p:nvPicPr>
          <p:cNvPr id="8" name="Picture 7" descr="A screenshot of a cell phone&#10;&#10;Description generated with high confidence">
            <a:extLst>
              <a:ext uri="{FF2B5EF4-FFF2-40B4-BE49-F238E27FC236}">
                <a16:creationId xmlns:a16="http://schemas.microsoft.com/office/drawing/2014/main" id="{502F3B42-7829-43CE-8270-0C06453EB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8009" y="5517232"/>
            <a:ext cx="2237969" cy="1340768"/>
          </a:xfrm>
          <a:prstGeom prst="rect">
            <a:avLst/>
          </a:prstGeom>
        </p:spPr>
      </p:pic>
    </p:spTree>
    <p:extLst>
      <p:ext uri="{BB962C8B-B14F-4D97-AF65-F5344CB8AC3E}">
        <p14:creationId xmlns:p14="http://schemas.microsoft.com/office/powerpoint/2010/main" val="416134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1031</TotalTime>
  <Words>1764</Words>
  <Application>Microsoft Macintosh PowerPoint</Application>
  <PresentationFormat>Widescreen</PresentationFormat>
  <Paragraphs>224</Paragraphs>
  <Slides>33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SIAs at RBH 5th Sept 2022 Jon Mayer Simon Coleman</vt:lpstr>
      <vt:lpstr>SIA</vt:lpstr>
      <vt:lpstr> Currently 7 SIAs on offer at RBH:</vt:lpstr>
      <vt:lpstr>RBH</vt:lpstr>
      <vt:lpstr>SIA Perioperative Medicine </vt:lpstr>
      <vt:lpstr>Why Reading?</vt:lpstr>
      <vt:lpstr>Clinical capabilities</vt:lpstr>
      <vt:lpstr>Leadership capabilities</vt:lpstr>
      <vt:lpstr>SIA major general surgery</vt:lpstr>
      <vt:lpstr>What Reading Offers</vt:lpstr>
      <vt:lpstr>Opportunities</vt:lpstr>
      <vt:lpstr>SIA Complex Airway  </vt:lpstr>
      <vt:lpstr>Why Reading?</vt:lpstr>
      <vt:lpstr>Clinical capabilities</vt:lpstr>
      <vt:lpstr>Clinical capabilities</vt:lpstr>
      <vt:lpstr>Clinical capabilities</vt:lpstr>
      <vt:lpstr>Training and Leadership capabilities</vt:lpstr>
      <vt:lpstr>SIA Pain</vt:lpstr>
      <vt:lpstr>Pain Medicine at RBH</vt:lpstr>
      <vt:lpstr>Pain Medicine at RBH special aspects-</vt:lpstr>
      <vt:lpstr>Pain Medicine at RBH special aspects-</vt:lpstr>
      <vt:lpstr>SIA Regional</vt:lpstr>
      <vt:lpstr>Clinical opportunities</vt:lpstr>
      <vt:lpstr>QI opportunities </vt:lpstr>
      <vt:lpstr>SIA Obstetrics</vt:lpstr>
      <vt:lpstr>RBHFT Maternity services</vt:lpstr>
      <vt:lpstr>Leadership opportunities</vt:lpstr>
      <vt:lpstr>QI opportunities </vt:lpstr>
      <vt:lpstr>SIA Bariatrics</vt:lpstr>
      <vt:lpstr>Bariatric SIA</vt:lpstr>
      <vt:lpstr>Bariatrics at RBH</vt:lpstr>
      <vt:lpstr>Any Questions?</vt:lpstr>
      <vt:lpstr>Module leads + wider faculty</vt:lpstr>
    </vt:vector>
  </TitlesOfParts>
  <Company>RBHCCMRED001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SIA Perioperative Medicine</dc:title>
  <dc:creator>Lauren Williams</dc:creator>
  <cp:lastModifiedBy>Jonathan Mayer</cp:lastModifiedBy>
  <cp:revision>35</cp:revision>
  <dcterms:created xsi:type="dcterms:W3CDTF">2022-08-09T12:24:42Z</dcterms:created>
  <dcterms:modified xsi:type="dcterms:W3CDTF">2022-09-06T09:25:30Z</dcterms:modified>
</cp:coreProperties>
</file>